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4"/>
    <p:sldMasterId id="2147483683" r:id="rId5"/>
    <p:sldMasterId id="2147483848" r:id="rId6"/>
    <p:sldMasterId id="2147483842" r:id="rId7"/>
    <p:sldMasterId id="2147483717" r:id="rId8"/>
    <p:sldMasterId id="2147483648" r:id="rId9"/>
    <p:sldMasterId id="2147483672" r:id="rId10"/>
  </p:sldMasterIdLst>
  <p:notesMasterIdLst>
    <p:notesMasterId r:id="rId76"/>
  </p:notesMasterIdLst>
  <p:sldIdLst>
    <p:sldId id="257" r:id="rId11"/>
    <p:sldId id="260" r:id="rId12"/>
    <p:sldId id="258" r:id="rId13"/>
    <p:sldId id="259" r:id="rId14"/>
    <p:sldId id="271" r:id="rId15"/>
    <p:sldId id="261" r:id="rId16"/>
    <p:sldId id="262" r:id="rId17"/>
    <p:sldId id="263" r:id="rId18"/>
    <p:sldId id="264" r:id="rId19"/>
    <p:sldId id="267" r:id="rId20"/>
    <p:sldId id="266" r:id="rId21"/>
    <p:sldId id="268" r:id="rId22"/>
    <p:sldId id="265" r:id="rId23"/>
    <p:sldId id="269"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91" r:id="rId41"/>
    <p:sldId id="292" r:id="rId42"/>
    <p:sldId id="293" r:id="rId43"/>
    <p:sldId id="294" r:id="rId44"/>
    <p:sldId id="295" r:id="rId45"/>
    <p:sldId id="296" r:id="rId46"/>
    <p:sldId id="288"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289" r:id="rId73"/>
    <p:sldId id="290" r:id="rId74"/>
    <p:sldId id="297" r:id="rId7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3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D12EFC-952B-40FC-B2DD-6505C527F6C1}" type="datetimeFigureOut">
              <a:rPr lang="en-AU" smtClean="0"/>
              <a:t>1/04/2025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D79C16-1357-4E76-AD0B-33475C411DD0}" type="slidenum">
              <a:rPr lang="en-AU" smtClean="0"/>
              <a:t>‹#›</a:t>
            </a:fld>
            <a:endParaRPr lang="en-AU"/>
          </a:p>
        </p:txBody>
      </p:sp>
    </p:spTree>
    <p:extLst>
      <p:ext uri="{BB962C8B-B14F-4D97-AF65-F5344CB8AC3E}">
        <p14:creationId xmlns:p14="http://schemas.microsoft.com/office/powerpoint/2010/main" val="405675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ccc.gov.au/system/files/accc-inquiry-national-electricity-market-report-june-2024.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61D4AF-8504-D94D-ADED-7813F2D38108}" type="slidenum">
              <a:rPr lang="en-US" smtClean="0"/>
              <a:t>4</a:t>
            </a:fld>
            <a:endParaRPr lang="en-US"/>
          </a:p>
        </p:txBody>
      </p:sp>
    </p:spTree>
    <p:extLst>
      <p:ext uri="{BB962C8B-B14F-4D97-AF65-F5344CB8AC3E}">
        <p14:creationId xmlns:p14="http://schemas.microsoft.com/office/powerpoint/2010/main" val="101594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Name of the project</a:t>
            </a:r>
          </a:p>
          <a:p>
            <a:r>
              <a:rPr lang="en-AU"/>
              <a:t>Costs – risk for late </a:t>
            </a:r>
          </a:p>
          <a:p>
            <a:r>
              <a:rPr lang="en-AU"/>
              <a:t>Native vegetation/ cultural </a:t>
            </a:r>
          </a:p>
          <a:p>
            <a:r>
              <a:rPr lang="en-AU"/>
              <a:t>1- 4</a:t>
            </a:r>
          </a:p>
        </p:txBody>
      </p:sp>
      <p:sp>
        <p:nvSpPr>
          <p:cNvPr id="4" name="Slide Number Placeholder 3"/>
          <p:cNvSpPr>
            <a:spLocks noGrp="1"/>
          </p:cNvSpPr>
          <p:nvPr>
            <p:ph type="sldNum" sz="quarter" idx="5"/>
          </p:nvPr>
        </p:nvSpPr>
        <p:spPr/>
        <p:txBody>
          <a:bodyPr/>
          <a:lstStyle/>
          <a:p>
            <a:fld id="{EAD79C16-1357-4E76-AD0B-33475C411DD0}" type="slidenum">
              <a:rPr lang="en-AU" smtClean="0"/>
              <a:t>33</a:t>
            </a:fld>
            <a:endParaRPr lang="en-AU"/>
          </a:p>
        </p:txBody>
      </p:sp>
    </p:spTree>
    <p:extLst>
      <p:ext uri="{BB962C8B-B14F-4D97-AF65-F5344CB8AC3E}">
        <p14:creationId xmlns:p14="http://schemas.microsoft.com/office/powerpoint/2010/main" val="46373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Notably, the VDO has a significantly lower wholesale cost component than South Australia’s DMO 6 ($492 compared to $806), and significantly lower network costs ($593 compared to $922); resulting in an annual difference between these two offers of $643, for these two cost components alone. The retail cost component and retail margin are also higher in South Australia ($271 and $134 respectively) than Victoria ($186 and $80), but this could be explained by lower average energy debt and the long-completed smart meter roll-out in Victoria.</a:t>
            </a:r>
            <a:endParaRPr lang="en-AU"/>
          </a:p>
        </p:txBody>
      </p:sp>
      <p:sp>
        <p:nvSpPr>
          <p:cNvPr id="4" name="Slide Number Placeholder 3"/>
          <p:cNvSpPr>
            <a:spLocks noGrp="1"/>
          </p:cNvSpPr>
          <p:nvPr>
            <p:ph type="sldNum" sz="quarter" idx="5"/>
          </p:nvPr>
        </p:nvSpPr>
        <p:spPr/>
        <p:txBody>
          <a:bodyPr/>
          <a:lstStyle/>
          <a:p>
            <a:fld id="{9F935763-CB68-4E7F-A8BA-9062CEA3C352}" type="slidenum">
              <a:rPr lang="en-AU" smtClean="0"/>
              <a:t>49</a:t>
            </a:fld>
            <a:endParaRPr lang="en-AU"/>
          </a:p>
        </p:txBody>
      </p:sp>
    </p:spTree>
    <p:extLst>
      <p:ext uri="{BB962C8B-B14F-4D97-AF65-F5344CB8AC3E}">
        <p14:creationId xmlns:p14="http://schemas.microsoft.com/office/powerpoint/2010/main" val="48071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ACCC’s December 2023 </a:t>
            </a:r>
            <a:r>
              <a:rPr lang="en-AU" i="1"/>
              <a:t>Inquiry into the National Electricity Market Report</a:t>
            </a:r>
            <a:r>
              <a:rPr lang="en-AU"/>
              <a:t> supports the need for additional residential energy market pricing and contract protections. </a:t>
            </a:r>
          </a:p>
          <a:p>
            <a:r>
              <a:rPr lang="en-AU"/>
              <a:t>The ACCC found that approximately </a:t>
            </a:r>
            <a:r>
              <a:rPr lang="en-AU" b="1"/>
              <a:t>70% of customers in 2023 are on Older Plans</a:t>
            </a:r>
            <a:r>
              <a:rPr lang="en-AU"/>
              <a:t>, compared to 30% of customers on Newer Plans, and 82% of residential customers were on calculated annual prices at or above the median offer on Energy Made Easy and Victorian Energy Compare, up from 43% in 2022. </a:t>
            </a:r>
          </a:p>
          <a:p>
            <a:r>
              <a:rPr lang="en-AU"/>
              <a:t>In all states, </a:t>
            </a:r>
            <a:r>
              <a:rPr lang="en-AU" b="1"/>
              <a:t>customers on Older Plans are paying higher average prices </a:t>
            </a:r>
            <a:r>
              <a:rPr lang="en-AU"/>
              <a:t>than those on Newer Plans. </a:t>
            </a:r>
          </a:p>
          <a:p>
            <a:r>
              <a:rPr lang="en-AU"/>
              <a:t>Showing </a:t>
            </a:r>
            <a:r>
              <a:rPr lang="en-AU" b="1"/>
              <a:t>retailers are pricing existing customers differently to ‘acquisition’ offers</a:t>
            </a:r>
            <a:r>
              <a:rPr lang="en-AU"/>
              <a:t>, and customers need to continually re-engage in the market to obtain the ‘benefits’ of competition.</a:t>
            </a:r>
          </a:p>
          <a:p>
            <a:endParaRPr lang="en-AU"/>
          </a:p>
        </p:txBody>
      </p:sp>
      <p:sp>
        <p:nvSpPr>
          <p:cNvPr id="4" name="Slide Number Placeholder 3"/>
          <p:cNvSpPr>
            <a:spLocks noGrp="1"/>
          </p:cNvSpPr>
          <p:nvPr>
            <p:ph type="sldNum" sz="quarter" idx="5"/>
          </p:nvPr>
        </p:nvSpPr>
        <p:spPr/>
        <p:txBody>
          <a:bodyPr/>
          <a:lstStyle/>
          <a:p>
            <a:fld id="{9F935763-CB68-4E7F-A8BA-9062CEA3C352}" type="slidenum">
              <a:rPr lang="en-AU" smtClean="0"/>
              <a:t>51</a:t>
            </a:fld>
            <a:endParaRPr lang="en-AU"/>
          </a:p>
        </p:txBody>
      </p:sp>
    </p:spTree>
    <p:extLst>
      <p:ext uri="{BB962C8B-B14F-4D97-AF65-F5344CB8AC3E}">
        <p14:creationId xmlns:p14="http://schemas.microsoft.com/office/powerpoint/2010/main" val="687413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rPr>
              <a:t>Notably, the ACCC’s June Report pointed to usage levels recorded in quarter 3 of 2023 that were the lowest in the ACCC’s historical data (</a:t>
            </a:r>
            <a:r>
              <a:rPr lang="en-AU" sz="1200" kern="1200">
                <a:solidFill>
                  <a:schemeClr val="tx1"/>
                </a:solidFill>
                <a:effectLst/>
                <a:latin typeface="+mn-lt"/>
                <a:ea typeface="+mn-ea"/>
                <a:cs typeface="+mn-cs"/>
              </a:rPr>
              <a:t>see Figure 18, below</a:t>
            </a:r>
            <a:r>
              <a:rPr lang="en-AU">
                <a:effectLst/>
              </a:rPr>
              <a:t>), indicating that recent reductions in </a:t>
            </a:r>
            <a:r>
              <a:rPr lang="en-AU" i="1">
                <a:effectLst/>
              </a:rPr>
              <a:t>median usage</a:t>
            </a:r>
            <a:r>
              <a:rPr lang="en-AU">
                <a:effectLst/>
              </a:rPr>
              <a:t> have had the effect of offsetting effective price increases for those households that consume less energy from the grid, finding that:</a:t>
            </a:r>
            <a:r>
              <a:rPr lang="en-AU" baseline="30000">
                <a:effectLst/>
              </a:rPr>
              <a:t> </a:t>
            </a:r>
            <a:endParaRPr lang="en-AU">
              <a:effectLst/>
            </a:endParaRPr>
          </a:p>
          <a:p>
            <a:r>
              <a:rPr lang="en-AU">
                <a:effectLst/>
              </a:rPr>
              <a:t> </a:t>
            </a:r>
          </a:p>
          <a:p>
            <a:r>
              <a:rPr lang="en-AU" i="1">
                <a:effectLst/>
              </a:rPr>
              <a:t>‘Possible factors contributing to low usage in quarter 3 2023 are warm weather, high rooftop solar output, and customers deliberately reducing their usage in response to rising electricity prices. Among these factors, warm weather is likely the most significant, with 2023 having one of the warmest winters on record</a:t>
            </a:r>
            <a:r>
              <a:rPr lang="en-AU">
                <a:effectLst/>
              </a:rPr>
              <a:t>.’</a:t>
            </a:r>
          </a:p>
          <a:p>
            <a:r>
              <a:rPr lang="en-US" sz="1200" kern="1200">
                <a:solidFill>
                  <a:schemeClr val="tx1"/>
                </a:solidFill>
                <a:effectLst/>
                <a:latin typeface="+mn-lt"/>
                <a:ea typeface="+mn-ea"/>
                <a:cs typeface="+mn-cs"/>
              </a:rPr>
              <a:t>ACCC, </a:t>
            </a:r>
            <a:r>
              <a:rPr lang="en-US" sz="1200" u="sng" kern="1200">
                <a:solidFill>
                  <a:schemeClr val="tx1"/>
                </a:solidFill>
                <a:effectLst/>
                <a:latin typeface="+mn-lt"/>
                <a:ea typeface="+mn-ea"/>
                <a:cs typeface="+mn-cs"/>
                <a:hlinkClick r:id="rId3"/>
              </a:rPr>
              <a:t>Inquiry into the National Electricity Market Report</a:t>
            </a:r>
            <a:r>
              <a:rPr lang="en-US" sz="1200" kern="1200">
                <a:solidFill>
                  <a:schemeClr val="tx1"/>
                </a:solidFill>
                <a:effectLst/>
                <a:latin typeface="+mn-lt"/>
                <a:ea typeface="+mn-ea"/>
                <a:cs typeface="+mn-cs"/>
              </a:rPr>
              <a:t>, June 2024, p.30</a:t>
            </a:r>
            <a:endParaRPr lang="en-AU" sz="1200"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9F935763-CB68-4E7F-A8BA-9062CEA3C352}" type="slidenum">
              <a:rPr lang="en-AU" smtClean="0"/>
              <a:t>55</a:t>
            </a:fld>
            <a:endParaRPr lang="en-AU"/>
          </a:p>
        </p:txBody>
      </p:sp>
    </p:spTree>
    <p:extLst>
      <p:ext uri="{BB962C8B-B14F-4D97-AF65-F5344CB8AC3E}">
        <p14:creationId xmlns:p14="http://schemas.microsoft.com/office/powerpoint/2010/main" val="379041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To truly understand the drivers of energy unaffordability in this State, it is imperative that consistent, reliable energy usage data is made publicly available. Energy costs are regressive, and for those households that are unable to reduce their grid consumption, the burden of spending around 8% of their income to pay for this essential service may simply be insurmountable, particularly when coupled with the rising cost of housing, leading inevitably to energy insecurity, debt and hardship. An analysis of energy usage will support the development of policies to prevent burgeoning energy debt levels, including different pricing structures as well as energy efficiency mandates for renters and people on low incomes. It may also inform a better understanding of energy rationing behaviour, which we understand anecdotally is on the rise with increasing energy costs, and can lead to serious health implications for many households.</a:t>
            </a:r>
            <a:endParaRPr lang="en-AU"/>
          </a:p>
        </p:txBody>
      </p:sp>
      <p:sp>
        <p:nvSpPr>
          <p:cNvPr id="4" name="Slide Number Placeholder 3"/>
          <p:cNvSpPr>
            <a:spLocks noGrp="1"/>
          </p:cNvSpPr>
          <p:nvPr>
            <p:ph type="sldNum" sz="quarter" idx="5"/>
          </p:nvPr>
        </p:nvSpPr>
        <p:spPr/>
        <p:txBody>
          <a:bodyPr/>
          <a:lstStyle/>
          <a:p>
            <a:fld id="{9F935763-CB68-4E7F-A8BA-9062CEA3C352}" type="slidenum">
              <a:rPr lang="en-AU" smtClean="0"/>
              <a:t>58</a:t>
            </a:fld>
            <a:endParaRPr lang="en-AU"/>
          </a:p>
        </p:txBody>
      </p:sp>
    </p:spTree>
    <p:extLst>
      <p:ext uri="{BB962C8B-B14F-4D97-AF65-F5344CB8AC3E}">
        <p14:creationId xmlns:p14="http://schemas.microsoft.com/office/powerpoint/2010/main" val="374142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SACOSS considers the ACCC’s solar grid usage data for South Australia does not necessarily align with data on annual bills and effective prices for solar customers.  A simple analysis of median solar customer usage for 2022-23 (5,306 kWh) multiplied by median solar customer effective prices for 2022-23 (31.8 c/kWh) results in a bill of around $1,644 (this should account for solar rebates), 77% higher than the median solar bill of $928. Also, simply dividing the annual median solar electricity bill for 2022-23 (92,800 cents) by the solar median usage (5,306 kWh), results in a 17.4 c/kWh median unit price (45% lower than 31.8 c/kWh). </a:t>
            </a:r>
          </a:p>
          <a:p>
            <a:r>
              <a:rPr lang="en-AU" sz="1200" kern="1200">
                <a:solidFill>
                  <a:schemeClr val="tx1"/>
                </a:solidFill>
                <a:effectLst/>
                <a:latin typeface="+mn-lt"/>
                <a:ea typeface="+mn-ea"/>
                <a:cs typeface="+mn-cs"/>
              </a:rPr>
              <a:t>The same analysis for a non-solar customer provides results that do not contain the same stark variations. A simple multiplication of annual grid usage (4,148kWh) by median effective price (43.8ckWh) results in a bill of around $1,816, which is 17% higher than the ACCC’s median average of $1,544. Dividing the median bill (154,400 cents) by the median usage (4,148kWh) results in a unit price of 37.2ckWh (15% lower than 43.8ckWh).</a:t>
            </a:r>
          </a:p>
          <a:p>
            <a:endParaRPr lang="en-AU"/>
          </a:p>
        </p:txBody>
      </p:sp>
      <p:sp>
        <p:nvSpPr>
          <p:cNvPr id="4" name="Slide Number Placeholder 3"/>
          <p:cNvSpPr>
            <a:spLocks noGrp="1"/>
          </p:cNvSpPr>
          <p:nvPr>
            <p:ph type="sldNum" sz="quarter" idx="5"/>
          </p:nvPr>
        </p:nvSpPr>
        <p:spPr/>
        <p:txBody>
          <a:bodyPr/>
          <a:lstStyle/>
          <a:p>
            <a:fld id="{9F935763-CB68-4E7F-A8BA-9062CEA3C352}" type="slidenum">
              <a:rPr lang="en-AU" smtClean="0"/>
              <a:t>59</a:t>
            </a:fld>
            <a:endParaRPr lang="en-AU"/>
          </a:p>
        </p:txBody>
      </p:sp>
    </p:spTree>
    <p:extLst>
      <p:ext uri="{BB962C8B-B14F-4D97-AF65-F5344CB8AC3E}">
        <p14:creationId xmlns:p14="http://schemas.microsoft.com/office/powerpoint/2010/main" val="2667422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The ACCC’s recent analysis of TOU plans in South Australia found that in 2023-24, for three retailers (anonymised), between 85% and 100% of customers were paying tariffs that were </a:t>
            </a:r>
            <a:r>
              <a:rPr lang="en-AU" sz="1200" b="1" kern="1200">
                <a:solidFill>
                  <a:schemeClr val="tx1"/>
                </a:solidFill>
                <a:effectLst/>
                <a:latin typeface="+mn-lt"/>
                <a:ea typeface="+mn-ea"/>
                <a:cs typeface="+mn-cs"/>
              </a:rPr>
              <a:t>at or above the DMO</a:t>
            </a:r>
            <a:r>
              <a:rPr lang="en-AU" sz="1200" kern="1200">
                <a:solidFill>
                  <a:schemeClr val="tx1"/>
                </a:solidFill>
                <a:effectLst/>
                <a:latin typeface="+mn-lt"/>
                <a:ea typeface="+mn-ea"/>
                <a:cs typeface="+mn-cs"/>
              </a:rPr>
              <a:t> </a:t>
            </a:r>
            <a:endParaRPr lang="en-AU"/>
          </a:p>
        </p:txBody>
      </p:sp>
      <p:sp>
        <p:nvSpPr>
          <p:cNvPr id="4" name="Slide Number Placeholder 3"/>
          <p:cNvSpPr>
            <a:spLocks noGrp="1"/>
          </p:cNvSpPr>
          <p:nvPr>
            <p:ph type="sldNum" sz="quarter" idx="5"/>
          </p:nvPr>
        </p:nvSpPr>
        <p:spPr/>
        <p:txBody>
          <a:bodyPr/>
          <a:lstStyle/>
          <a:p>
            <a:fld id="{9F935763-CB68-4E7F-A8BA-9062CEA3C352}" type="slidenum">
              <a:rPr lang="en-AU" smtClean="0"/>
              <a:t>62</a:t>
            </a:fld>
            <a:endParaRPr lang="en-AU"/>
          </a:p>
        </p:txBody>
      </p:sp>
    </p:spTree>
    <p:extLst>
      <p:ext uri="{BB962C8B-B14F-4D97-AF65-F5344CB8AC3E}">
        <p14:creationId xmlns:p14="http://schemas.microsoft.com/office/powerpoint/2010/main" val="61340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D79C16-1357-4E76-AD0B-33475C411DD0}" type="slidenum">
              <a:rPr lang="en-AU" smtClean="0"/>
              <a:t>8</a:t>
            </a:fld>
            <a:endParaRPr lang="en-AU"/>
          </a:p>
        </p:txBody>
      </p:sp>
    </p:spTree>
    <p:extLst>
      <p:ext uri="{BB962C8B-B14F-4D97-AF65-F5344CB8AC3E}">
        <p14:creationId xmlns:p14="http://schemas.microsoft.com/office/powerpoint/2010/main" val="99168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D79C16-1357-4E76-AD0B-33475C411DD0}" type="slidenum">
              <a:rPr lang="en-AU" smtClean="0"/>
              <a:t>9</a:t>
            </a:fld>
            <a:endParaRPr lang="en-AU"/>
          </a:p>
        </p:txBody>
      </p:sp>
    </p:spTree>
    <p:extLst>
      <p:ext uri="{BB962C8B-B14F-4D97-AF65-F5344CB8AC3E}">
        <p14:creationId xmlns:p14="http://schemas.microsoft.com/office/powerpoint/2010/main" val="24853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D79C16-1357-4E76-AD0B-33475C411DD0}" type="slidenum">
              <a:rPr lang="en-AU" smtClean="0"/>
              <a:t>10</a:t>
            </a:fld>
            <a:endParaRPr lang="en-AU"/>
          </a:p>
        </p:txBody>
      </p:sp>
    </p:spTree>
    <p:extLst>
      <p:ext uri="{BB962C8B-B14F-4D97-AF65-F5344CB8AC3E}">
        <p14:creationId xmlns:p14="http://schemas.microsoft.com/office/powerpoint/2010/main" val="357066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D79C16-1357-4E76-AD0B-33475C411DD0}" type="slidenum">
              <a:rPr lang="en-AU" smtClean="0"/>
              <a:t>12</a:t>
            </a:fld>
            <a:endParaRPr lang="en-AU"/>
          </a:p>
        </p:txBody>
      </p:sp>
    </p:spTree>
    <p:extLst>
      <p:ext uri="{BB962C8B-B14F-4D97-AF65-F5344CB8AC3E}">
        <p14:creationId xmlns:p14="http://schemas.microsoft.com/office/powerpoint/2010/main" val="287754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D79C16-1357-4E76-AD0B-33475C411DD0}" type="slidenum">
              <a:rPr lang="en-AU" smtClean="0"/>
              <a:t>13</a:t>
            </a:fld>
            <a:endParaRPr lang="en-AU"/>
          </a:p>
        </p:txBody>
      </p:sp>
    </p:spTree>
    <p:extLst>
      <p:ext uri="{BB962C8B-B14F-4D97-AF65-F5344CB8AC3E}">
        <p14:creationId xmlns:p14="http://schemas.microsoft.com/office/powerpoint/2010/main" val="288768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D79C16-1357-4E76-AD0B-33475C411DD0}" type="slidenum">
              <a:rPr lang="en-AU" smtClean="0"/>
              <a:t>14</a:t>
            </a:fld>
            <a:endParaRPr lang="en-AU"/>
          </a:p>
        </p:txBody>
      </p:sp>
    </p:spTree>
    <p:extLst>
      <p:ext uri="{BB962C8B-B14F-4D97-AF65-F5344CB8AC3E}">
        <p14:creationId xmlns:p14="http://schemas.microsoft.com/office/powerpoint/2010/main" val="79134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560EEEA-A1AC-4C56-8539-FDEB83AAB1D5}" type="slidenum">
              <a:rPr lang="en-AU" smtClean="0"/>
              <a:t>18</a:t>
            </a:fld>
            <a:endParaRPr lang="en-AU"/>
          </a:p>
        </p:txBody>
      </p:sp>
    </p:spTree>
    <p:extLst>
      <p:ext uri="{BB962C8B-B14F-4D97-AF65-F5344CB8AC3E}">
        <p14:creationId xmlns:p14="http://schemas.microsoft.com/office/powerpoint/2010/main" val="43729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Alycia </a:t>
            </a:r>
            <a:endParaRPr lang="en-AU"/>
          </a:p>
        </p:txBody>
      </p:sp>
      <p:sp>
        <p:nvSpPr>
          <p:cNvPr id="4" name="Slide Number Placeholder 3"/>
          <p:cNvSpPr>
            <a:spLocks noGrp="1"/>
          </p:cNvSpPr>
          <p:nvPr>
            <p:ph type="sldNum" sz="quarter" idx="5"/>
          </p:nvPr>
        </p:nvSpPr>
        <p:spPr/>
        <p:txBody>
          <a:bodyPr/>
          <a:lstStyle/>
          <a:p>
            <a:fld id="{EAD79C16-1357-4E76-AD0B-33475C411DD0}" type="slidenum">
              <a:rPr lang="en-AU" smtClean="0"/>
              <a:t>32</a:t>
            </a:fld>
            <a:endParaRPr lang="en-AU"/>
          </a:p>
        </p:txBody>
      </p:sp>
    </p:spTree>
    <p:extLst>
      <p:ext uri="{BB962C8B-B14F-4D97-AF65-F5344CB8AC3E}">
        <p14:creationId xmlns:p14="http://schemas.microsoft.com/office/powerpoint/2010/main" val="279428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35DE-2B87-131C-2E79-2BC6911AE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23F0A77-CBF5-EB0C-2522-BE178EA4E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A869F3-ABB6-BEC4-13AD-BF5AE9D2F7F9}"/>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5" name="Footer Placeholder 4">
            <a:extLst>
              <a:ext uri="{FF2B5EF4-FFF2-40B4-BE49-F238E27FC236}">
                <a16:creationId xmlns:a16="http://schemas.microsoft.com/office/drawing/2014/main" id="{CB0F8D59-A4EF-851C-88BF-64E10343DA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00C8BB-AF49-5820-1A68-6F0663BA8774}"/>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49686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4A5D-4C89-8289-CEF2-4FD8F135019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B71DEC-B0AD-E1C4-1DAF-DF895B59C1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03A7D61-0F80-5B08-F618-2CC809021245}"/>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5" name="Footer Placeholder 4">
            <a:extLst>
              <a:ext uri="{FF2B5EF4-FFF2-40B4-BE49-F238E27FC236}">
                <a16:creationId xmlns:a16="http://schemas.microsoft.com/office/drawing/2014/main" id="{F2DA303F-44EB-FBC9-2924-669086D903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7B459B0-0BAF-370E-1EA2-89FB8430C6A3}"/>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108448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14028-4E28-52F6-E9DD-84F254F1D2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B7B5B58-E4A3-04D4-222F-7B5B1509E2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7380FE-FED0-DA3C-E110-91997F67BBAD}"/>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5" name="Footer Placeholder 4">
            <a:extLst>
              <a:ext uri="{FF2B5EF4-FFF2-40B4-BE49-F238E27FC236}">
                <a16:creationId xmlns:a16="http://schemas.microsoft.com/office/drawing/2014/main" id="{CDD07407-1C14-7910-F4A9-8B1A01104E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B6BEF9-C6BB-17C5-EABF-1137F651C5D6}"/>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8706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MAROON">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DB8E905E-D1F6-F842-AA87-59ABCFB1CC6E}"/>
              </a:ext>
            </a:extLst>
          </p:cNvPr>
          <p:cNvPicPr>
            <a:picLocks noChangeAspect="1"/>
          </p:cNvPicPr>
          <p:nvPr userDrawn="1"/>
        </p:nvPicPr>
        <p:blipFill>
          <a:blip r:embed="rId2"/>
          <a:stretch>
            <a:fillRect/>
          </a:stretch>
        </p:blipFill>
        <p:spPr>
          <a:xfrm>
            <a:off x="0" y="-84"/>
            <a:ext cx="12191999" cy="6858168"/>
          </a:xfrm>
          <a:prstGeom prst="rect">
            <a:avLst/>
          </a:prstGeom>
        </p:spPr>
      </p:pic>
      <p:sp>
        <p:nvSpPr>
          <p:cNvPr id="2" name="Title 1">
            <a:extLst>
              <a:ext uri="{FF2B5EF4-FFF2-40B4-BE49-F238E27FC236}">
                <a16:creationId xmlns:a16="http://schemas.microsoft.com/office/drawing/2014/main" id="{95EF951B-24ED-7740-8B7B-EEF704702D9B}"/>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2472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VER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600074-E651-D142-A131-04DB8F0450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
            <a:ext cx="12191999" cy="6858168"/>
          </a:xfrm>
          <a:prstGeom prst="rect">
            <a:avLst/>
          </a:prstGeom>
        </p:spPr>
      </p:pic>
      <p:sp>
        <p:nvSpPr>
          <p:cNvPr id="4" name="Title 1">
            <a:extLst>
              <a:ext uri="{FF2B5EF4-FFF2-40B4-BE49-F238E27FC236}">
                <a16:creationId xmlns:a16="http://schemas.microsoft.com/office/drawing/2014/main" id="{F6B7ACD9-9BD1-7846-BD0A-C729E386807B}"/>
              </a:ext>
            </a:extLst>
          </p:cNvPr>
          <p:cNvSpPr>
            <a:spLocks noGrp="1"/>
          </p:cNvSpPr>
          <p:nvPr>
            <p:ph type="title"/>
          </p:nvPr>
        </p:nvSpPr>
        <p:spPr>
          <a:xfrm>
            <a:off x="485522" y="440599"/>
            <a:ext cx="8275302" cy="1353032"/>
          </a:xfrm>
          <a:prstGeom prst="rect">
            <a:avLst/>
          </a:prstGeom>
        </p:spPr>
        <p:txBody>
          <a:bodyPr>
            <a:normAutofit/>
          </a:bodyPr>
          <a:lstStyle>
            <a:lvl1pPr>
              <a:defRPr sz="4000">
                <a:solidFill>
                  <a:schemeClr val="bg1"/>
                </a:solidFill>
              </a:defRPr>
            </a:lvl1pPr>
          </a:lstStyle>
          <a:p>
            <a:r>
              <a:rPr lang="en-US"/>
              <a:t>Click to edit Master title style</a:t>
            </a:r>
          </a:p>
        </p:txBody>
      </p:sp>
      <p:sp>
        <p:nvSpPr>
          <p:cNvPr id="5" name="Text Placeholder 12">
            <a:extLst>
              <a:ext uri="{FF2B5EF4-FFF2-40B4-BE49-F238E27FC236}">
                <a16:creationId xmlns:a16="http://schemas.microsoft.com/office/drawing/2014/main" id="{680993E1-8A42-E142-80C8-C4D391AD258D}"/>
              </a:ext>
            </a:extLst>
          </p:cNvPr>
          <p:cNvSpPr>
            <a:spLocks noGrp="1"/>
          </p:cNvSpPr>
          <p:nvPr>
            <p:ph type="body" sz="quarter" idx="10" hasCustomPrompt="1"/>
          </p:nvPr>
        </p:nvSpPr>
        <p:spPr>
          <a:xfrm>
            <a:off x="485522" y="2578373"/>
            <a:ext cx="4701994" cy="436574"/>
          </a:xfrm>
          <a:prstGeom prst="rect">
            <a:avLst/>
          </a:prstGeom>
        </p:spPr>
        <p:txBody>
          <a:bodyPr/>
          <a:lstStyle>
            <a:lvl1pPr marL="0" indent="0" algn="l" defTabSz="457200" rtl="0" eaLnBrk="1" latinLnBrk="0" hangingPunct="1">
              <a:spcBef>
                <a:spcPct val="0"/>
              </a:spcBef>
              <a:buNone/>
              <a:defRPr lang="en-GB" sz="1800" kern="1200" dirty="0" smtClean="0">
                <a:solidFill>
                  <a:schemeClr val="bg1"/>
                </a:solidFill>
                <a:latin typeface="+mj-lt"/>
                <a:ea typeface="+mj-ea"/>
                <a:cs typeface="+mj-cs"/>
              </a:defRPr>
            </a:lvl1pPr>
            <a:lvl2pPr marL="457200" indent="0" algn="l" defTabSz="457200" rtl="0" eaLnBrk="1" latinLnBrk="0" hangingPunct="1">
              <a:spcBef>
                <a:spcPct val="0"/>
              </a:spcBef>
              <a:buNone/>
              <a:defRPr lang="en-GB" sz="4000" kern="1200" dirty="0" smtClean="0">
                <a:solidFill>
                  <a:schemeClr val="bg1"/>
                </a:solidFill>
                <a:latin typeface="+mj-lt"/>
                <a:ea typeface="+mj-ea"/>
                <a:cs typeface="+mj-cs"/>
              </a:defRPr>
            </a:lvl2pPr>
            <a:lvl3pPr marL="914400" indent="0" algn="l" defTabSz="457200" rtl="0" eaLnBrk="1" latinLnBrk="0" hangingPunct="1">
              <a:spcBef>
                <a:spcPct val="0"/>
              </a:spcBef>
              <a:buNone/>
              <a:defRPr lang="en-GB" sz="4000" kern="1200" dirty="0" smtClean="0">
                <a:solidFill>
                  <a:schemeClr val="bg1"/>
                </a:solidFill>
                <a:latin typeface="+mj-lt"/>
                <a:ea typeface="+mj-ea"/>
                <a:cs typeface="+mj-cs"/>
              </a:defRPr>
            </a:lvl3pPr>
            <a:lvl4pPr marL="1371600" indent="0" algn="l" defTabSz="457200" rtl="0" eaLnBrk="1" latinLnBrk="0" hangingPunct="1">
              <a:spcBef>
                <a:spcPct val="0"/>
              </a:spcBef>
              <a:buNone/>
              <a:defRPr lang="en-GB" sz="4000" kern="1200" dirty="0" smtClean="0">
                <a:solidFill>
                  <a:schemeClr val="bg1"/>
                </a:solidFill>
                <a:latin typeface="+mj-lt"/>
                <a:ea typeface="+mj-ea"/>
                <a:cs typeface="+mj-cs"/>
              </a:defRPr>
            </a:lvl4pPr>
            <a:lvl5pPr marL="1828800" indent="0" algn="l" defTabSz="457200" rtl="0" eaLnBrk="1" latinLnBrk="0" hangingPunct="1">
              <a:spcBef>
                <a:spcPct val="0"/>
              </a:spcBef>
              <a:buNone/>
              <a:defRPr lang="en-US" sz="4000" kern="1200" dirty="0">
                <a:solidFill>
                  <a:schemeClr val="bg1"/>
                </a:solidFill>
                <a:latin typeface="+mj-lt"/>
                <a:ea typeface="+mj-ea"/>
                <a:cs typeface="+mj-cs"/>
              </a:defRPr>
            </a:lvl5pPr>
          </a:lstStyle>
          <a:p>
            <a:pPr lvl="0"/>
            <a:r>
              <a:rPr lang="en-GB"/>
              <a:t>DAY MONTH YEAR</a:t>
            </a:r>
            <a:endParaRPr lang="en-US"/>
          </a:p>
        </p:txBody>
      </p:sp>
      <p:sp>
        <p:nvSpPr>
          <p:cNvPr id="6" name="Text Placeholder 12">
            <a:extLst>
              <a:ext uri="{FF2B5EF4-FFF2-40B4-BE49-F238E27FC236}">
                <a16:creationId xmlns:a16="http://schemas.microsoft.com/office/drawing/2014/main" id="{63B175C9-C368-F84D-AEE3-DA9497FDF4C7}"/>
              </a:ext>
            </a:extLst>
          </p:cNvPr>
          <p:cNvSpPr>
            <a:spLocks noGrp="1"/>
          </p:cNvSpPr>
          <p:nvPr>
            <p:ph type="body" sz="quarter" idx="11" hasCustomPrompt="1"/>
          </p:nvPr>
        </p:nvSpPr>
        <p:spPr>
          <a:xfrm>
            <a:off x="485522" y="1967715"/>
            <a:ext cx="4701994" cy="436574"/>
          </a:xfrm>
          <a:prstGeom prst="rect">
            <a:avLst/>
          </a:prstGeom>
        </p:spPr>
        <p:txBody>
          <a:bodyPr/>
          <a:lstStyle>
            <a:lvl1pPr marL="0" indent="0" algn="l" defTabSz="457200" rtl="0" eaLnBrk="1" latinLnBrk="0" hangingPunct="1">
              <a:spcBef>
                <a:spcPct val="0"/>
              </a:spcBef>
              <a:buNone/>
              <a:defRPr lang="en-GB" sz="2400" kern="1200" dirty="0" smtClean="0">
                <a:solidFill>
                  <a:schemeClr val="bg1"/>
                </a:solidFill>
                <a:latin typeface="+mj-lt"/>
                <a:ea typeface="+mj-ea"/>
                <a:cs typeface="+mj-cs"/>
              </a:defRPr>
            </a:lvl1pPr>
            <a:lvl2pPr marL="457200" indent="0" algn="l" defTabSz="457200" rtl="0" eaLnBrk="1" latinLnBrk="0" hangingPunct="1">
              <a:spcBef>
                <a:spcPct val="0"/>
              </a:spcBef>
              <a:buNone/>
              <a:defRPr lang="en-GB" sz="4000" kern="1200" dirty="0" smtClean="0">
                <a:solidFill>
                  <a:schemeClr val="bg1"/>
                </a:solidFill>
                <a:latin typeface="+mj-lt"/>
                <a:ea typeface="+mj-ea"/>
                <a:cs typeface="+mj-cs"/>
              </a:defRPr>
            </a:lvl2pPr>
            <a:lvl3pPr marL="914400" indent="0" algn="l" defTabSz="457200" rtl="0" eaLnBrk="1" latinLnBrk="0" hangingPunct="1">
              <a:spcBef>
                <a:spcPct val="0"/>
              </a:spcBef>
              <a:buNone/>
              <a:defRPr lang="en-GB" sz="4000" kern="1200" dirty="0" smtClean="0">
                <a:solidFill>
                  <a:schemeClr val="bg1"/>
                </a:solidFill>
                <a:latin typeface="+mj-lt"/>
                <a:ea typeface="+mj-ea"/>
                <a:cs typeface="+mj-cs"/>
              </a:defRPr>
            </a:lvl3pPr>
            <a:lvl4pPr marL="1371600" indent="0" algn="l" defTabSz="457200" rtl="0" eaLnBrk="1" latinLnBrk="0" hangingPunct="1">
              <a:spcBef>
                <a:spcPct val="0"/>
              </a:spcBef>
              <a:buNone/>
              <a:defRPr lang="en-GB" sz="4000" kern="1200" dirty="0" smtClean="0">
                <a:solidFill>
                  <a:schemeClr val="bg1"/>
                </a:solidFill>
                <a:latin typeface="+mj-lt"/>
                <a:ea typeface="+mj-ea"/>
                <a:cs typeface="+mj-cs"/>
              </a:defRPr>
            </a:lvl4pPr>
            <a:lvl5pPr marL="1828800" indent="0" algn="l" defTabSz="457200" rtl="0" eaLnBrk="1" latinLnBrk="0" hangingPunct="1">
              <a:spcBef>
                <a:spcPct val="0"/>
              </a:spcBef>
              <a:buNone/>
              <a:defRPr lang="en-US" sz="4000" kern="1200" dirty="0">
                <a:solidFill>
                  <a:schemeClr val="bg1"/>
                </a:solidFill>
                <a:latin typeface="+mj-lt"/>
                <a:ea typeface="+mj-ea"/>
                <a:cs typeface="+mj-cs"/>
              </a:defRPr>
            </a:lvl5pPr>
          </a:lstStyle>
          <a:p>
            <a:pPr lvl="0"/>
            <a:r>
              <a:rPr lang="en-GB"/>
              <a:t>Name, Job Title</a:t>
            </a:r>
            <a:endParaRPr lang="en-US"/>
          </a:p>
        </p:txBody>
      </p:sp>
    </p:spTree>
    <p:extLst>
      <p:ext uri="{BB962C8B-B14F-4D97-AF65-F5344CB8AC3E}">
        <p14:creationId xmlns:p14="http://schemas.microsoft.com/office/powerpoint/2010/main" val="143705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DOT POI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5524" y="982141"/>
            <a:ext cx="11210165" cy="4711751"/>
          </a:xfrm>
        </p:spPr>
        <p:txBody>
          <a:bodyPr/>
          <a:lstStyle>
            <a:lvl1pPr>
              <a:lnSpc>
                <a:spcPct val="100000"/>
              </a:lnSpc>
              <a:spcBef>
                <a:spcPts val="500"/>
              </a:spcBef>
              <a:spcAft>
                <a:spcPts val="500"/>
              </a:spcAft>
              <a:defRPr sz="1800">
                <a:solidFill>
                  <a:schemeClr val="bg1"/>
                </a:solidFill>
              </a:defRPr>
            </a:lvl1pPr>
            <a:lvl2pPr>
              <a:lnSpc>
                <a:spcPct val="100000"/>
              </a:lnSpc>
              <a:spcBef>
                <a:spcPts val="500"/>
              </a:spcBef>
              <a:spcAft>
                <a:spcPts val="500"/>
              </a:spcAft>
              <a:defRPr sz="1600">
                <a:solidFill>
                  <a:schemeClr val="bg1"/>
                </a:solidFill>
              </a:defRPr>
            </a:lvl2pPr>
            <a:lvl3pPr>
              <a:lnSpc>
                <a:spcPct val="100000"/>
              </a:lnSpc>
              <a:spcBef>
                <a:spcPts val="500"/>
              </a:spcBef>
              <a:spcAft>
                <a:spcPts val="500"/>
              </a:spcAft>
              <a:defRPr sz="1400">
                <a:solidFill>
                  <a:schemeClr val="bg1"/>
                </a:solidFill>
              </a:defRPr>
            </a:lvl3pPr>
            <a:lvl4pPr>
              <a:lnSpc>
                <a:spcPct val="100000"/>
              </a:lnSpc>
              <a:spcBef>
                <a:spcPts val="500"/>
              </a:spcBef>
              <a:spcAft>
                <a:spcPts val="500"/>
              </a:spcAft>
              <a:defRPr sz="1400">
                <a:solidFill>
                  <a:schemeClr val="bg1"/>
                </a:solidFill>
              </a:defRPr>
            </a:lvl4pPr>
            <a:lvl5pPr>
              <a:lnSpc>
                <a:spcPct val="100000"/>
              </a:lnSpc>
              <a:spcBef>
                <a:spcPts val="500"/>
              </a:spcBef>
              <a:spcAft>
                <a:spcPts val="500"/>
              </a:spcAft>
              <a:defRPr sz="1400">
                <a:solidFill>
                  <a:schemeClr val="bg1"/>
                </a:solidFill>
              </a:defRPr>
            </a:lvl5pPr>
          </a:lstStyle>
          <a:p>
            <a:pPr lvl="0"/>
            <a:r>
              <a:rPr lang="en-US"/>
              <a:t>Click to insert dot point</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85522" y="270345"/>
            <a:ext cx="11200265" cy="703087"/>
          </a:xfrm>
        </p:spPr>
        <p:txBody>
          <a:bodyPr/>
          <a:lstStyle>
            <a:lvl1pPr>
              <a:defRPr>
                <a:solidFill>
                  <a:schemeClr val="bg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4E883BDE-4CCB-2D44-AC5D-8C12E52F9144}"/>
              </a:ext>
            </a:extLst>
          </p:cNvPr>
          <p:cNvSpPr>
            <a:spLocks noGrp="1"/>
          </p:cNvSpPr>
          <p:nvPr>
            <p:ph type="sldNum" sz="quarter" idx="4"/>
          </p:nvPr>
        </p:nvSpPr>
        <p:spPr>
          <a:xfrm>
            <a:off x="2013967" y="6403367"/>
            <a:ext cx="474732" cy="282164"/>
          </a:xfrm>
          <a:prstGeom prst="rect">
            <a:avLst/>
          </a:prstGeom>
        </p:spPr>
        <p:txBody>
          <a:bodyPr vert="horz" lIns="91440" tIns="45720" rIns="91440" bIns="45720" rtlCol="0" anchor="ctr"/>
          <a:lstStyle>
            <a:lvl1pPr algn="r">
              <a:defRPr sz="1000">
                <a:solidFill>
                  <a:schemeClr val="bg1"/>
                </a:solidFill>
              </a:defRPr>
            </a:lvl1pPr>
          </a:lstStyle>
          <a:p>
            <a:r>
              <a:rPr lang="en-US"/>
              <a:t> </a:t>
            </a:r>
            <a:fld id="{B0182C94-63C3-A24B-A8F6-04A150B5997D}" type="slidenum">
              <a:rPr lang="en-US" smtClean="0"/>
              <a:pPr/>
              <a:t>‹#›</a:t>
            </a:fld>
            <a:endParaRPr lang="en-US"/>
          </a:p>
        </p:txBody>
      </p:sp>
    </p:spTree>
    <p:extLst>
      <p:ext uri="{BB962C8B-B14F-4D97-AF65-F5344CB8AC3E}">
        <p14:creationId xmlns:p14="http://schemas.microsoft.com/office/powerpoint/2010/main" val="2027000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DOT POI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5524" y="982141"/>
            <a:ext cx="11210165" cy="4711751"/>
          </a:xfrm>
        </p:spPr>
        <p:txBody>
          <a:bodyPr/>
          <a:lstStyle>
            <a:lvl1pPr>
              <a:lnSpc>
                <a:spcPct val="100000"/>
              </a:lnSpc>
              <a:spcBef>
                <a:spcPts val="500"/>
              </a:spcBef>
              <a:spcAft>
                <a:spcPts val="500"/>
              </a:spcAft>
              <a:defRPr sz="1800">
                <a:solidFill>
                  <a:schemeClr val="tx1"/>
                </a:solidFill>
              </a:defRPr>
            </a:lvl1pPr>
            <a:lvl2pPr>
              <a:lnSpc>
                <a:spcPct val="100000"/>
              </a:lnSpc>
              <a:spcBef>
                <a:spcPts val="500"/>
              </a:spcBef>
              <a:spcAft>
                <a:spcPts val="500"/>
              </a:spcAft>
              <a:defRPr sz="1600">
                <a:solidFill>
                  <a:schemeClr val="tx1"/>
                </a:solidFill>
              </a:defRPr>
            </a:lvl2pPr>
            <a:lvl3pPr>
              <a:lnSpc>
                <a:spcPct val="100000"/>
              </a:lnSpc>
              <a:spcBef>
                <a:spcPts val="500"/>
              </a:spcBef>
              <a:spcAft>
                <a:spcPts val="500"/>
              </a:spcAft>
              <a:defRPr sz="1400">
                <a:solidFill>
                  <a:schemeClr val="tx1"/>
                </a:solidFill>
              </a:defRPr>
            </a:lvl3pPr>
            <a:lvl4pPr>
              <a:lnSpc>
                <a:spcPct val="100000"/>
              </a:lnSpc>
              <a:spcBef>
                <a:spcPts val="500"/>
              </a:spcBef>
              <a:spcAft>
                <a:spcPts val="500"/>
              </a:spcAft>
              <a:defRPr sz="1400">
                <a:solidFill>
                  <a:schemeClr val="tx1"/>
                </a:solidFill>
              </a:defRPr>
            </a:lvl4pPr>
            <a:lvl5pPr>
              <a:lnSpc>
                <a:spcPct val="100000"/>
              </a:lnSpc>
              <a:spcBef>
                <a:spcPts val="500"/>
              </a:spcBef>
              <a:spcAft>
                <a:spcPts val="500"/>
              </a:spcAft>
              <a:defRPr sz="1400">
                <a:solidFill>
                  <a:schemeClr val="tx1"/>
                </a:solidFill>
              </a:defRPr>
            </a:lvl5pPr>
          </a:lstStyle>
          <a:p>
            <a:pPr lvl="0"/>
            <a:r>
              <a:rPr lang="en-US"/>
              <a:t>Click to insert dot point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0182C94-63C3-A24B-A8F6-04A150B5997D}" type="slidenum">
              <a:rPr lang="en-US" smtClean="0"/>
              <a:t>‹#›</a:t>
            </a:fld>
            <a:endParaRPr lang="en-US"/>
          </a:p>
        </p:txBody>
      </p:sp>
      <p:sp>
        <p:nvSpPr>
          <p:cNvPr id="5" name="Title 1"/>
          <p:cNvSpPr>
            <a:spLocks noGrp="1"/>
          </p:cNvSpPr>
          <p:nvPr>
            <p:ph type="title"/>
          </p:nvPr>
        </p:nvSpPr>
        <p:spPr>
          <a:xfrm>
            <a:off x="485522" y="270345"/>
            <a:ext cx="11200265" cy="703087"/>
          </a:xfrm>
        </p:spPr>
        <p:txBody>
          <a:bodyPr/>
          <a:lstStyle>
            <a:lvl1pPr>
              <a:defRPr>
                <a:solidFill>
                  <a:srgbClr val="6A0032"/>
                </a:solidFill>
              </a:defRPr>
            </a:lvl1pPr>
          </a:lstStyle>
          <a:p>
            <a:r>
              <a:rPr lang="en-US"/>
              <a:t>Click to edit Master title style</a:t>
            </a:r>
          </a:p>
        </p:txBody>
      </p:sp>
    </p:spTree>
    <p:extLst>
      <p:ext uri="{BB962C8B-B14F-4D97-AF65-F5344CB8AC3E}">
        <p14:creationId xmlns:p14="http://schemas.microsoft.com/office/powerpoint/2010/main" val="148698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2 DOT POINT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0182C94-63C3-A24B-A8F6-04A150B5997D}" type="slidenum">
              <a:rPr lang="en-US" smtClean="0"/>
              <a:pPr/>
              <a:t>‹#›</a:t>
            </a:fld>
            <a:endParaRPr lang="en-US"/>
          </a:p>
        </p:txBody>
      </p:sp>
      <p:sp>
        <p:nvSpPr>
          <p:cNvPr id="4" name="Content Placeholder 2"/>
          <p:cNvSpPr>
            <a:spLocks noGrp="1"/>
          </p:cNvSpPr>
          <p:nvPr>
            <p:ph sz="half" idx="1" hasCustomPrompt="1"/>
          </p:nvPr>
        </p:nvSpPr>
        <p:spPr>
          <a:xfrm>
            <a:off x="485522" y="982142"/>
            <a:ext cx="5432455" cy="4711751"/>
          </a:xfrm>
        </p:spPr>
        <p:txBody>
          <a:bodyPr/>
          <a:lstStyle>
            <a:lvl1pPr>
              <a:spcBef>
                <a:spcPts val="500"/>
              </a:spcBef>
              <a:spcAft>
                <a:spcPts val="500"/>
              </a:spcAft>
              <a:defRPr sz="1800"/>
            </a:lvl1pPr>
            <a:lvl2pPr>
              <a:spcBef>
                <a:spcPts val="500"/>
              </a:spcBef>
              <a:spcAft>
                <a:spcPts val="500"/>
              </a:spcAft>
              <a:defRPr sz="1600"/>
            </a:lvl2pPr>
            <a:lvl3pPr>
              <a:spcBef>
                <a:spcPts val="500"/>
              </a:spcBef>
              <a:spcAft>
                <a:spcPts val="500"/>
              </a:spcAft>
              <a:defRPr sz="1400"/>
            </a:lvl3pPr>
            <a:lvl4pPr>
              <a:spcBef>
                <a:spcPts val="500"/>
              </a:spcBef>
              <a:spcAft>
                <a:spcPts val="500"/>
              </a:spcAft>
              <a:defRPr sz="1400"/>
            </a:lvl4pPr>
            <a:lvl5pPr>
              <a:spcBef>
                <a:spcPts val="500"/>
              </a:spcBef>
              <a:spcAft>
                <a:spcPts val="500"/>
              </a:spcAft>
              <a:defRPr sz="1400"/>
            </a:lvl5pPr>
            <a:lvl6pPr>
              <a:defRPr sz="1800"/>
            </a:lvl6pPr>
            <a:lvl7pPr>
              <a:defRPr sz="1800"/>
            </a:lvl7pPr>
            <a:lvl8pPr>
              <a:defRPr sz="1800"/>
            </a:lvl8pPr>
            <a:lvl9pPr>
              <a:defRPr sz="1800"/>
            </a:lvl9pPr>
          </a:lstStyle>
          <a:p>
            <a:pPr lvl="0"/>
            <a:r>
              <a:rPr lang="en-US"/>
              <a:t>Click to insert dot point</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2" hasCustomPrompt="1"/>
          </p:nvPr>
        </p:nvSpPr>
        <p:spPr>
          <a:xfrm>
            <a:off x="6291093" y="982141"/>
            <a:ext cx="5432455" cy="4711751"/>
          </a:xfrm>
        </p:spPr>
        <p:txBody>
          <a:bodyPr/>
          <a:lstStyle>
            <a:lvl1pPr>
              <a:spcBef>
                <a:spcPts val="500"/>
              </a:spcBef>
              <a:spcAft>
                <a:spcPts val="500"/>
              </a:spcAft>
              <a:defRPr sz="1800"/>
            </a:lvl1pPr>
            <a:lvl2pPr>
              <a:spcBef>
                <a:spcPts val="500"/>
              </a:spcBef>
              <a:spcAft>
                <a:spcPts val="500"/>
              </a:spcAft>
              <a:defRPr sz="1600"/>
            </a:lvl2pPr>
            <a:lvl3pPr>
              <a:spcBef>
                <a:spcPts val="500"/>
              </a:spcBef>
              <a:spcAft>
                <a:spcPts val="500"/>
              </a:spcAft>
              <a:defRPr sz="1400"/>
            </a:lvl3pPr>
            <a:lvl4pPr>
              <a:spcBef>
                <a:spcPts val="500"/>
              </a:spcBef>
              <a:spcAft>
                <a:spcPts val="500"/>
              </a:spcAft>
              <a:defRPr sz="1400"/>
            </a:lvl4pPr>
            <a:lvl5pPr>
              <a:spcBef>
                <a:spcPts val="500"/>
              </a:spcBef>
              <a:spcAft>
                <a:spcPts val="500"/>
              </a:spcAft>
              <a:defRPr sz="1400"/>
            </a:lvl5pPr>
            <a:lvl6pPr>
              <a:defRPr sz="1800"/>
            </a:lvl6pPr>
            <a:lvl7pPr>
              <a:defRPr sz="1800"/>
            </a:lvl7pPr>
            <a:lvl8pPr>
              <a:defRPr sz="1800"/>
            </a:lvl8pPr>
            <a:lvl9pPr>
              <a:defRPr sz="1800"/>
            </a:lvl9pPr>
          </a:lstStyle>
          <a:p>
            <a:pPr lvl="0"/>
            <a:r>
              <a:rPr lang="en-US"/>
              <a:t>Click to insert dot point</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85522" y="270345"/>
            <a:ext cx="11238026" cy="703087"/>
          </a:xfrm>
        </p:spPr>
        <p:txBody>
          <a:bodyPr/>
          <a:lstStyle>
            <a:lvl1pPr>
              <a:defRPr>
                <a:solidFill>
                  <a:srgbClr val="6A0032"/>
                </a:solidFill>
              </a:defRPr>
            </a:lvl1pPr>
          </a:lstStyle>
          <a:p>
            <a:r>
              <a:rPr lang="en-US"/>
              <a:t>Click to edit Master title style</a:t>
            </a:r>
          </a:p>
        </p:txBody>
      </p:sp>
    </p:spTree>
    <p:extLst>
      <p:ext uri="{BB962C8B-B14F-4D97-AF65-F5344CB8AC3E}">
        <p14:creationId xmlns:p14="http://schemas.microsoft.com/office/powerpoint/2010/main" val="3723516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0182C94-63C3-A24B-A8F6-04A150B5997D}" type="slidenum">
              <a:rPr lang="en-US" smtClean="0"/>
              <a:pPr/>
              <a:t>‹#›</a:t>
            </a:fld>
            <a:endParaRPr lang="en-US"/>
          </a:p>
        </p:txBody>
      </p:sp>
      <p:sp>
        <p:nvSpPr>
          <p:cNvPr id="5" name="Picture Placeholder 2"/>
          <p:cNvSpPr>
            <a:spLocks noGrp="1"/>
          </p:cNvSpPr>
          <p:nvPr>
            <p:ph type="pic" idx="1"/>
          </p:nvPr>
        </p:nvSpPr>
        <p:spPr>
          <a:xfrm>
            <a:off x="485522" y="982141"/>
            <a:ext cx="11199376" cy="49483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2" name="Title 1">
            <a:extLst>
              <a:ext uri="{FF2B5EF4-FFF2-40B4-BE49-F238E27FC236}">
                <a16:creationId xmlns:a16="http://schemas.microsoft.com/office/drawing/2014/main" id="{D71728C3-9A32-0F4F-955E-C356F0BF8769}"/>
              </a:ext>
            </a:extLst>
          </p:cNvPr>
          <p:cNvSpPr>
            <a:spLocks noGrp="1"/>
          </p:cNvSpPr>
          <p:nvPr>
            <p:ph type="title"/>
          </p:nvPr>
        </p:nvSpPr>
        <p:spPr/>
        <p:txBody>
          <a:bodyPr/>
          <a:lstStyle>
            <a:lvl1pPr>
              <a:defRPr>
                <a:solidFill>
                  <a:srgbClr val="6A0032"/>
                </a:solidFill>
              </a:defRPr>
            </a:lvl1pPr>
          </a:lstStyle>
          <a:p>
            <a:r>
              <a:rPr lang="en-GB"/>
              <a:t>Click to edit Master title style</a:t>
            </a:r>
            <a:endParaRPr lang="en-US"/>
          </a:p>
        </p:txBody>
      </p:sp>
    </p:spTree>
    <p:extLst>
      <p:ext uri="{BB962C8B-B14F-4D97-AF65-F5344CB8AC3E}">
        <p14:creationId xmlns:p14="http://schemas.microsoft.com/office/powerpoint/2010/main" val="1633397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x IMAGE &amp; CAP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0182C94-63C3-A24B-A8F6-04A150B5997D}" type="slidenum">
              <a:rPr lang="en-US" smtClean="0"/>
              <a:pPr/>
              <a:t>‹#›</a:t>
            </a:fld>
            <a:endParaRPr lang="en-US"/>
          </a:p>
        </p:txBody>
      </p:sp>
      <p:sp>
        <p:nvSpPr>
          <p:cNvPr id="4" name="Text Placeholder 2"/>
          <p:cNvSpPr>
            <a:spLocks noGrp="1"/>
          </p:cNvSpPr>
          <p:nvPr>
            <p:ph type="body" idx="1" hasCustomPrompt="1"/>
          </p:nvPr>
        </p:nvSpPr>
        <p:spPr>
          <a:xfrm>
            <a:off x="485522" y="5321534"/>
            <a:ext cx="5432455" cy="703087"/>
          </a:xfrm>
        </p:spPr>
        <p:txBody>
          <a:bodyPr anchor="t" anchorCtr="0"/>
          <a:lstStyle>
            <a:lvl1pPr marL="0" indent="0">
              <a:buNone/>
              <a:defRPr sz="18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picture caption</a:t>
            </a:r>
          </a:p>
        </p:txBody>
      </p:sp>
      <p:sp>
        <p:nvSpPr>
          <p:cNvPr id="5" name="Text Placeholder 4"/>
          <p:cNvSpPr>
            <a:spLocks noGrp="1"/>
          </p:cNvSpPr>
          <p:nvPr>
            <p:ph type="body" sz="quarter" idx="3" hasCustomPrompt="1"/>
          </p:nvPr>
        </p:nvSpPr>
        <p:spPr>
          <a:xfrm>
            <a:off x="6377407" y="5314955"/>
            <a:ext cx="5432456" cy="709666"/>
          </a:xfrm>
        </p:spPr>
        <p:txBody>
          <a:bodyPr anchor="t" anchorCtr="0"/>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picture caption</a:t>
            </a:r>
          </a:p>
        </p:txBody>
      </p:sp>
      <p:sp>
        <p:nvSpPr>
          <p:cNvPr id="6" name="Picture Placeholder 2"/>
          <p:cNvSpPr>
            <a:spLocks noGrp="1"/>
          </p:cNvSpPr>
          <p:nvPr>
            <p:ph type="pic" idx="13"/>
          </p:nvPr>
        </p:nvSpPr>
        <p:spPr>
          <a:xfrm>
            <a:off x="485523" y="983910"/>
            <a:ext cx="5432455" cy="41148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Picture Placeholder 2"/>
          <p:cNvSpPr>
            <a:spLocks noGrp="1"/>
          </p:cNvSpPr>
          <p:nvPr>
            <p:ph type="pic" idx="14"/>
          </p:nvPr>
        </p:nvSpPr>
        <p:spPr>
          <a:xfrm>
            <a:off x="6377407" y="983909"/>
            <a:ext cx="5432455" cy="4104321"/>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8" name="Title 1"/>
          <p:cNvSpPr>
            <a:spLocks noGrp="1"/>
          </p:cNvSpPr>
          <p:nvPr>
            <p:ph type="title"/>
          </p:nvPr>
        </p:nvSpPr>
        <p:spPr>
          <a:xfrm>
            <a:off x="485522" y="270345"/>
            <a:ext cx="11200265" cy="703087"/>
          </a:xfrm>
        </p:spPr>
        <p:txBody>
          <a:bodyPr/>
          <a:lstStyle>
            <a:lvl1pPr>
              <a:defRPr>
                <a:solidFill>
                  <a:srgbClr val="6A0032"/>
                </a:solidFill>
              </a:defRPr>
            </a:lvl1pPr>
          </a:lstStyle>
          <a:p>
            <a:r>
              <a:rPr lang="en-US"/>
              <a:t>Click to edit Master title style</a:t>
            </a:r>
          </a:p>
        </p:txBody>
      </p:sp>
    </p:spTree>
    <p:extLst>
      <p:ext uri="{BB962C8B-B14F-4D97-AF65-F5344CB8AC3E}">
        <p14:creationId xmlns:p14="http://schemas.microsoft.com/office/powerpoint/2010/main" val="1080963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DOT POINTS DARK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 y="1376"/>
            <a:ext cx="12189754" cy="685665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0182C94-63C3-A24B-A8F6-04A150B5997D}" type="slidenum">
              <a:rPr lang="en-US" smtClean="0"/>
              <a:pPr/>
              <a:t>‹#›</a:t>
            </a:fld>
            <a:endParaRPr lang="en-US"/>
          </a:p>
        </p:txBody>
      </p:sp>
      <p:sp>
        <p:nvSpPr>
          <p:cNvPr id="5" name="SecurityClass"/>
          <p:cNvSpPr txBox="1"/>
          <p:nvPr userDrawn="1"/>
        </p:nvSpPr>
        <p:spPr>
          <a:xfrm>
            <a:off x="960256" y="6422163"/>
            <a:ext cx="7066145" cy="246221"/>
          </a:xfrm>
          <a:prstGeom prst="rect">
            <a:avLst/>
          </a:prstGeom>
          <a:noFill/>
        </p:spPr>
        <p:txBody>
          <a:bodyPr wrap="square" rtlCol="0">
            <a:spAutoFit/>
          </a:bodyPr>
          <a:lstStyle/>
          <a:p>
            <a:pPr algn="l"/>
            <a:r>
              <a:rPr lang="en-AU" sz="1000">
                <a:solidFill>
                  <a:schemeClr val="bg1"/>
                </a:solidFill>
                <a:latin typeface="+mn-lt"/>
              </a:rPr>
              <a:t>CONFIDENTIAL  Distribution: Board and EMT</a:t>
            </a:r>
          </a:p>
        </p:txBody>
      </p:sp>
      <p:sp>
        <p:nvSpPr>
          <p:cNvPr id="6" name="Content Placeholder 2"/>
          <p:cNvSpPr>
            <a:spLocks noGrp="1"/>
          </p:cNvSpPr>
          <p:nvPr>
            <p:ph idx="1" hasCustomPrompt="1"/>
          </p:nvPr>
        </p:nvSpPr>
        <p:spPr>
          <a:xfrm>
            <a:off x="485524" y="973432"/>
            <a:ext cx="11210165" cy="4711751"/>
          </a:xfrm>
        </p:spPr>
        <p:txBody>
          <a:bodyPr/>
          <a:lstStyle>
            <a:lvl1pPr>
              <a:lnSpc>
                <a:spcPct val="100000"/>
              </a:lnSpc>
              <a:spcBef>
                <a:spcPts val="500"/>
              </a:spcBef>
              <a:spcAft>
                <a:spcPts val="500"/>
              </a:spcAft>
              <a:defRPr sz="1800">
                <a:solidFill>
                  <a:schemeClr val="tx1"/>
                </a:solidFill>
              </a:defRPr>
            </a:lvl1pPr>
            <a:lvl2pPr>
              <a:lnSpc>
                <a:spcPct val="100000"/>
              </a:lnSpc>
              <a:spcBef>
                <a:spcPts val="500"/>
              </a:spcBef>
              <a:spcAft>
                <a:spcPts val="500"/>
              </a:spcAft>
              <a:defRPr sz="1600">
                <a:solidFill>
                  <a:schemeClr val="tx1"/>
                </a:solidFill>
              </a:defRPr>
            </a:lvl2pPr>
            <a:lvl3pPr>
              <a:lnSpc>
                <a:spcPct val="100000"/>
              </a:lnSpc>
              <a:spcBef>
                <a:spcPts val="500"/>
              </a:spcBef>
              <a:spcAft>
                <a:spcPts val="500"/>
              </a:spcAft>
              <a:defRPr sz="1400">
                <a:solidFill>
                  <a:schemeClr val="tx1"/>
                </a:solidFill>
              </a:defRPr>
            </a:lvl3pPr>
            <a:lvl4pPr>
              <a:lnSpc>
                <a:spcPct val="100000"/>
              </a:lnSpc>
              <a:spcBef>
                <a:spcPts val="500"/>
              </a:spcBef>
              <a:spcAft>
                <a:spcPts val="500"/>
              </a:spcAft>
              <a:defRPr sz="1400">
                <a:solidFill>
                  <a:schemeClr val="tx1"/>
                </a:solidFill>
              </a:defRPr>
            </a:lvl4pPr>
            <a:lvl5pPr>
              <a:lnSpc>
                <a:spcPct val="100000"/>
              </a:lnSpc>
              <a:spcBef>
                <a:spcPts val="500"/>
              </a:spcBef>
              <a:spcAft>
                <a:spcPts val="500"/>
              </a:spcAft>
              <a:defRPr sz="1400">
                <a:solidFill>
                  <a:schemeClr val="tx1"/>
                </a:solidFill>
              </a:defRPr>
            </a:lvl5pPr>
          </a:lstStyle>
          <a:p>
            <a:pPr lvl="0"/>
            <a:r>
              <a:rPr lang="en-US"/>
              <a:t>Click to insert dot point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44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7207-5880-DC12-BF89-611EC3185F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246477-C311-3C34-6B9E-D0CC1B4A81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9BA3BFB-AD6B-39BE-E3A8-6103628B38ED}"/>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5" name="Footer Placeholder 4">
            <a:extLst>
              <a:ext uri="{FF2B5EF4-FFF2-40B4-BE49-F238E27FC236}">
                <a16:creationId xmlns:a16="http://schemas.microsoft.com/office/drawing/2014/main" id="{E65201E0-0344-4068-70B7-406F5F8403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DE8036-1F24-7CB3-C81C-C9BAE3ECB4F3}"/>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2434625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8AE9-7D24-ED0E-CC8B-425305E9FA1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CDFFE3D-B7F5-B4AA-9F29-6F3905AEEC93}"/>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4" name="Footer Placeholder 3">
            <a:extLst>
              <a:ext uri="{FF2B5EF4-FFF2-40B4-BE49-F238E27FC236}">
                <a16:creationId xmlns:a16="http://schemas.microsoft.com/office/drawing/2014/main" id="{8157B57D-78E5-227B-01ED-07C69F3AD0D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D4D69AF-AA0C-7C2C-42AC-95434AF476FB}"/>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2768796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MAROON">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DB8E905E-D1F6-F842-AA87-59ABCFB1CC6E}"/>
              </a:ext>
            </a:extLst>
          </p:cNvPr>
          <p:cNvPicPr>
            <a:picLocks noChangeAspect="1"/>
          </p:cNvPicPr>
          <p:nvPr userDrawn="1"/>
        </p:nvPicPr>
        <p:blipFill>
          <a:blip r:embed="rId2"/>
          <a:stretch>
            <a:fillRect/>
          </a:stretch>
        </p:blipFill>
        <p:spPr>
          <a:xfrm>
            <a:off x="0" y="-84"/>
            <a:ext cx="12191999" cy="6858168"/>
          </a:xfrm>
          <a:prstGeom prst="rect">
            <a:avLst/>
          </a:prstGeom>
        </p:spPr>
      </p:pic>
      <p:sp>
        <p:nvSpPr>
          <p:cNvPr id="2" name="Title 1">
            <a:extLst>
              <a:ext uri="{FF2B5EF4-FFF2-40B4-BE49-F238E27FC236}">
                <a16:creationId xmlns:a16="http://schemas.microsoft.com/office/drawing/2014/main" id="{95EF951B-24ED-7740-8B7B-EEF704702D9B}"/>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530863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DARK GREY">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56669AA5-B21F-8C48-8958-1BD42F367757}"/>
              </a:ext>
            </a:extLst>
          </p:cNvPr>
          <p:cNvPicPr>
            <a:picLocks noChangeAspect="1"/>
          </p:cNvPicPr>
          <p:nvPr userDrawn="1"/>
        </p:nvPicPr>
        <p:blipFill>
          <a:blip r:embed="rId2"/>
          <a:stretch>
            <a:fillRect/>
          </a:stretch>
        </p:blipFill>
        <p:spPr>
          <a:xfrm>
            <a:off x="1" y="-84"/>
            <a:ext cx="12192000" cy="6858168"/>
          </a:xfrm>
          <a:prstGeom prst="rect">
            <a:avLst/>
          </a:prstGeom>
        </p:spPr>
      </p:pic>
      <p:sp>
        <p:nvSpPr>
          <p:cNvPr id="2" name="Title 1">
            <a:extLst>
              <a:ext uri="{FF2B5EF4-FFF2-40B4-BE49-F238E27FC236}">
                <a16:creationId xmlns:a16="http://schemas.microsoft.com/office/drawing/2014/main" id="{95EF951B-24ED-7740-8B7B-EEF704702D9B}"/>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51797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LIGHT GREY">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ECACE0FD-CD8E-E244-9CB5-0447BE113157}"/>
              </a:ext>
            </a:extLst>
          </p:cNvPr>
          <p:cNvPicPr>
            <a:picLocks noChangeAspect="1"/>
          </p:cNvPicPr>
          <p:nvPr userDrawn="1"/>
        </p:nvPicPr>
        <p:blipFill>
          <a:blip r:embed="rId2"/>
          <a:stretch>
            <a:fillRect/>
          </a:stretch>
        </p:blipFill>
        <p:spPr>
          <a:xfrm>
            <a:off x="1" y="-84"/>
            <a:ext cx="12192000" cy="6858168"/>
          </a:xfrm>
          <a:prstGeom prst="rect">
            <a:avLst/>
          </a:prstGeom>
        </p:spPr>
      </p:pic>
      <p:sp>
        <p:nvSpPr>
          <p:cNvPr id="2" name="Title 1">
            <a:extLst>
              <a:ext uri="{FF2B5EF4-FFF2-40B4-BE49-F238E27FC236}">
                <a16:creationId xmlns:a16="http://schemas.microsoft.com/office/drawing/2014/main" id="{95EF951B-24ED-7740-8B7B-EEF704702D9B}"/>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53660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E6E5-3996-2C56-3A87-38D1A37671D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AF779B2-996C-0851-C9B8-5F26C7F7DA85}"/>
              </a:ext>
            </a:extLst>
          </p:cNvPr>
          <p:cNvSpPr>
            <a:spLocks noGrp="1"/>
          </p:cNvSpPr>
          <p:nvPr>
            <p:ph type="dt" sz="half" idx="10"/>
          </p:nvPr>
        </p:nvSpPr>
        <p:spPr/>
        <p:txBody>
          <a:bodyPr/>
          <a:lstStyle/>
          <a:p>
            <a:fld id="{F3418B5E-3850-4168-89E9-229EEE2988C6}" type="datetimeFigureOut">
              <a:rPr lang="en-AU" smtClean="0"/>
              <a:t>1/04/2025</a:t>
            </a:fld>
            <a:endParaRPr lang="en-AU"/>
          </a:p>
        </p:txBody>
      </p:sp>
      <p:sp>
        <p:nvSpPr>
          <p:cNvPr id="4" name="Footer Placeholder 3">
            <a:extLst>
              <a:ext uri="{FF2B5EF4-FFF2-40B4-BE49-F238E27FC236}">
                <a16:creationId xmlns:a16="http://schemas.microsoft.com/office/drawing/2014/main" id="{83BC41D6-306E-044A-22D2-7F1C50A8F50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DD42422-7F6E-17BE-9DCE-BCA5424D011A}"/>
              </a:ext>
            </a:extLst>
          </p:cNvPr>
          <p:cNvSpPr>
            <a:spLocks noGrp="1"/>
          </p:cNvSpPr>
          <p:nvPr>
            <p:ph type="sldNum" sz="quarter" idx="12"/>
          </p:nvPr>
        </p:nvSpPr>
        <p:spPr/>
        <p:txBody>
          <a:bodyPr/>
          <a:lstStyle/>
          <a:p>
            <a:fld id="{D7CF57AB-38CB-4082-BB43-FE7209F4A5E2}" type="slidenum">
              <a:rPr lang="en-AU" smtClean="0"/>
              <a:t>‹#›</a:t>
            </a:fld>
            <a:endParaRPr lang="en-AU"/>
          </a:p>
        </p:txBody>
      </p:sp>
    </p:spTree>
    <p:extLst>
      <p:ext uri="{BB962C8B-B14F-4D97-AF65-F5344CB8AC3E}">
        <p14:creationId xmlns:p14="http://schemas.microsoft.com/office/powerpoint/2010/main" val="51646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4CC1-8FCA-80CC-E2AC-515E72D77DD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D997723-8731-F16E-98FC-1F82838924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5D60889-A564-4380-209A-12E4A53C4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4195B00-D20B-58A5-91D1-2E80FCC54174}"/>
              </a:ext>
            </a:extLst>
          </p:cNvPr>
          <p:cNvSpPr>
            <a:spLocks noGrp="1"/>
          </p:cNvSpPr>
          <p:nvPr>
            <p:ph type="dt" sz="half" idx="10"/>
          </p:nvPr>
        </p:nvSpPr>
        <p:spPr/>
        <p:txBody>
          <a:bodyPr/>
          <a:lstStyle/>
          <a:p>
            <a:fld id="{F3418B5E-3850-4168-89E9-229EEE2988C6}" type="datetimeFigureOut">
              <a:rPr lang="en-AU" smtClean="0"/>
              <a:t>1/04/2025</a:t>
            </a:fld>
            <a:endParaRPr lang="en-AU"/>
          </a:p>
        </p:txBody>
      </p:sp>
      <p:sp>
        <p:nvSpPr>
          <p:cNvPr id="6" name="Footer Placeholder 5">
            <a:extLst>
              <a:ext uri="{FF2B5EF4-FFF2-40B4-BE49-F238E27FC236}">
                <a16:creationId xmlns:a16="http://schemas.microsoft.com/office/drawing/2014/main" id="{510F8DA1-2B30-BC8B-6D60-F4C399BD0A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2A1DE37-313F-8340-CFC6-399125392213}"/>
              </a:ext>
            </a:extLst>
          </p:cNvPr>
          <p:cNvSpPr>
            <a:spLocks noGrp="1"/>
          </p:cNvSpPr>
          <p:nvPr>
            <p:ph type="sldNum" sz="quarter" idx="12"/>
          </p:nvPr>
        </p:nvSpPr>
        <p:spPr/>
        <p:txBody>
          <a:bodyPr/>
          <a:lstStyle/>
          <a:p>
            <a:fld id="{D7CF57AB-38CB-4082-BB43-FE7209F4A5E2}" type="slidenum">
              <a:rPr lang="en-AU" smtClean="0"/>
              <a:t>‹#›</a:t>
            </a:fld>
            <a:endParaRPr lang="en-AU"/>
          </a:p>
        </p:txBody>
      </p:sp>
    </p:spTree>
    <p:extLst>
      <p:ext uri="{BB962C8B-B14F-4D97-AF65-F5344CB8AC3E}">
        <p14:creationId xmlns:p14="http://schemas.microsoft.com/office/powerpoint/2010/main" val="3021368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9900-5515-EC4F-2E89-CFBBFAD675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50B3CE3-5725-59D4-36A4-2EC836960D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977AD3-24C2-D225-9A5D-6FE7F079D2E9}"/>
              </a:ext>
            </a:extLst>
          </p:cNvPr>
          <p:cNvSpPr>
            <a:spLocks noGrp="1"/>
          </p:cNvSpPr>
          <p:nvPr>
            <p:ph type="dt" sz="half" idx="10"/>
          </p:nvPr>
        </p:nvSpPr>
        <p:spPr/>
        <p:txBody>
          <a:bodyPr/>
          <a:lstStyle/>
          <a:p>
            <a:fld id="{F3418B5E-3850-4168-89E9-229EEE2988C6}" type="datetimeFigureOut">
              <a:rPr lang="en-AU" smtClean="0"/>
              <a:t>1/04/2025</a:t>
            </a:fld>
            <a:endParaRPr lang="en-AU"/>
          </a:p>
        </p:txBody>
      </p:sp>
      <p:sp>
        <p:nvSpPr>
          <p:cNvPr id="5" name="Footer Placeholder 4">
            <a:extLst>
              <a:ext uri="{FF2B5EF4-FFF2-40B4-BE49-F238E27FC236}">
                <a16:creationId xmlns:a16="http://schemas.microsoft.com/office/drawing/2014/main" id="{82A29E7D-7238-E737-7D18-CC467C2543A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C8C5C0-6070-ECF2-6B60-D72225EC686C}"/>
              </a:ext>
            </a:extLst>
          </p:cNvPr>
          <p:cNvSpPr>
            <a:spLocks noGrp="1"/>
          </p:cNvSpPr>
          <p:nvPr>
            <p:ph type="sldNum" sz="quarter" idx="12"/>
          </p:nvPr>
        </p:nvSpPr>
        <p:spPr/>
        <p:txBody>
          <a:bodyPr/>
          <a:lstStyle/>
          <a:p>
            <a:fld id="{D7CF57AB-38CB-4082-BB43-FE7209F4A5E2}" type="slidenum">
              <a:rPr lang="en-AU" smtClean="0"/>
              <a:t>‹#›</a:t>
            </a:fld>
            <a:endParaRPr lang="en-AU"/>
          </a:p>
        </p:txBody>
      </p:sp>
    </p:spTree>
    <p:extLst>
      <p:ext uri="{BB962C8B-B14F-4D97-AF65-F5344CB8AC3E}">
        <p14:creationId xmlns:p14="http://schemas.microsoft.com/office/powerpoint/2010/main" val="96993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4845B-A936-1B7A-1A6A-85C6F881987F}"/>
              </a:ext>
            </a:extLst>
          </p:cNvPr>
          <p:cNvSpPr>
            <a:spLocks noGrp="1"/>
          </p:cNvSpPr>
          <p:nvPr>
            <p:ph type="dt" sz="half" idx="10"/>
          </p:nvPr>
        </p:nvSpPr>
        <p:spPr/>
        <p:txBody>
          <a:bodyPr/>
          <a:lstStyle/>
          <a:p>
            <a:fld id="{F3418B5E-3850-4168-89E9-229EEE2988C6}" type="datetimeFigureOut">
              <a:rPr lang="en-AU" smtClean="0"/>
              <a:t>1/04/2025</a:t>
            </a:fld>
            <a:endParaRPr lang="en-AU"/>
          </a:p>
        </p:txBody>
      </p:sp>
      <p:sp>
        <p:nvSpPr>
          <p:cNvPr id="3" name="Footer Placeholder 2">
            <a:extLst>
              <a:ext uri="{FF2B5EF4-FFF2-40B4-BE49-F238E27FC236}">
                <a16:creationId xmlns:a16="http://schemas.microsoft.com/office/drawing/2014/main" id="{2CC35DBF-EE10-F70C-9459-0F52F4BD7D4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5A125B3-C0EA-94C3-E360-C1A8C40933C6}"/>
              </a:ext>
            </a:extLst>
          </p:cNvPr>
          <p:cNvSpPr>
            <a:spLocks noGrp="1"/>
          </p:cNvSpPr>
          <p:nvPr>
            <p:ph type="sldNum" sz="quarter" idx="12"/>
          </p:nvPr>
        </p:nvSpPr>
        <p:spPr/>
        <p:txBody>
          <a:bodyPr/>
          <a:lstStyle/>
          <a:p>
            <a:fld id="{D7CF57AB-38CB-4082-BB43-FE7209F4A5E2}" type="slidenum">
              <a:rPr lang="en-AU" smtClean="0"/>
              <a:t>‹#›</a:t>
            </a:fld>
            <a:endParaRPr lang="en-AU"/>
          </a:p>
        </p:txBody>
      </p:sp>
    </p:spTree>
    <p:extLst>
      <p:ext uri="{BB962C8B-B14F-4D97-AF65-F5344CB8AC3E}">
        <p14:creationId xmlns:p14="http://schemas.microsoft.com/office/powerpoint/2010/main" val="151689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3E69-2BF7-D017-C2AF-9F1A6D1EB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B0A9ADE-E0C3-0B4B-8179-2DE8F7609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51069FF-AF1B-5EA1-6D24-24D65984715A}"/>
              </a:ext>
            </a:extLst>
          </p:cNvPr>
          <p:cNvSpPr>
            <a:spLocks noGrp="1"/>
          </p:cNvSpPr>
          <p:nvPr>
            <p:ph type="dt" sz="half" idx="10"/>
          </p:nvPr>
        </p:nvSpPr>
        <p:spPr/>
        <p:txBody>
          <a:bodyPr/>
          <a:lstStyle/>
          <a:p>
            <a:fld id="{F3418B5E-3850-4168-89E9-229EEE2988C6}" type="datetimeFigureOut">
              <a:rPr lang="en-AU" smtClean="0"/>
              <a:t>1/04/2025</a:t>
            </a:fld>
            <a:endParaRPr lang="en-AU"/>
          </a:p>
        </p:txBody>
      </p:sp>
      <p:sp>
        <p:nvSpPr>
          <p:cNvPr id="5" name="Footer Placeholder 4">
            <a:extLst>
              <a:ext uri="{FF2B5EF4-FFF2-40B4-BE49-F238E27FC236}">
                <a16:creationId xmlns:a16="http://schemas.microsoft.com/office/drawing/2014/main" id="{4394FDB6-19CD-7299-08B9-3F14196301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881C6C-959C-0FD4-0EDC-7EC30764F58C}"/>
              </a:ext>
            </a:extLst>
          </p:cNvPr>
          <p:cNvSpPr>
            <a:spLocks noGrp="1"/>
          </p:cNvSpPr>
          <p:nvPr>
            <p:ph type="sldNum" sz="quarter" idx="12"/>
          </p:nvPr>
        </p:nvSpPr>
        <p:spPr/>
        <p:txBody>
          <a:bodyPr/>
          <a:lstStyle/>
          <a:p>
            <a:fld id="{D7CF57AB-38CB-4082-BB43-FE7209F4A5E2}" type="slidenum">
              <a:rPr lang="en-AU" smtClean="0"/>
              <a:t>‹#›</a:t>
            </a:fld>
            <a:endParaRPr lang="en-AU"/>
          </a:p>
        </p:txBody>
      </p:sp>
    </p:spTree>
    <p:extLst>
      <p:ext uri="{BB962C8B-B14F-4D97-AF65-F5344CB8AC3E}">
        <p14:creationId xmlns:p14="http://schemas.microsoft.com/office/powerpoint/2010/main" val="2060700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VIDER - MAROON">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DB8E905E-D1F6-F842-AA87-59ABCFB1CC6E}"/>
              </a:ext>
            </a:extLst>
          </p:cNvPr>
          <p:cNvPicPr>
            <a:picLocks noChangeAspect="1"/>
          </p:cNvPicPr>
          <p:nvPr userDrawn="1"/>
        </p:nvPicPr>
        <p:blipFill>
          <a:blip r:embed="rId2"/>
          <a:stretch>
            <a:fillRect/>
          </a:stretch>
        </p:blipFill>
        <p:spPr>
          <a:xfrm>
            <a:off x="0" y="-84"/>
            <a:ext cx="12191999" cy="6858168"/>
          </a:xfrm>
          <a:prstGeom prst="rect">
            <a:avLst/>
          </a:prstGeom>
        </p:spPr>
      </p:pic>
      <p:sp>
        <p:nvSpPr>
          <p:cNvPr id="2" name="Title 1">
            <a:extLst>
              <a:ext uri="{FF2B5EF4-FFF2-40B4-BE49-F238E27FC236}">
                <a16:creationId xmlns:a16="http://schemas.microsoft.com/office/drawing/2014/main" id="{95EF951B-24ED-7740-8B7B-EEF704702D9B}"/>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7635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AB16-CF57-95BC-F3B5-8B6736E93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DC31EA4-3F07-9B5C-F559-E120D51149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F0DAD-1B2A-2F02-F48C-C6A9C58C23B6}"/>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5" name="Footer Placeholder 4">
            <a:extLst>
              <a:ext uri="{FF2B5EF4-FFF2-40B4-BE49-F238E27FC236}">
                <a16:creationId xmlns:a16="http://schemas.microsoft.com/office/drawing/2014/main" id="{D5387D86-4776-1D63-26FE-C7B16C4372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E6D9C6-2F75-F639-60DA-B2E45447301B}"/>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3196554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1548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5745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58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7AE1-2FDF-63E3-6649-DC9310708B7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C026B4-1959-A003-15BF-763F1181EB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DC9B265-4E8E-04B4-AAE8-5C8CC076B9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160C53F-E7CA-4CF5-F9E4-961D6B94DD5D}"/>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6" name="Footer Placeholder 5">
            <a:extLst>
              <a:ext uri="{FF2B5EF4-FFF2-40B4-BE49-F238E27FC236}">
                <a16:creationId xmlns:a16="http://schemas.microsoft.com/office/drawing/2014/main" id="{7BD2B64F-BF02-2422-9B38-A43AE7DE4DB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C76F64-61DF-FFB6-135C-B9B8F16E86A2}"/>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271583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FDDF-71F7-5893-A691-55AB9070588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4AABD95-C8A6-B95A-6CB0-2388945FD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541A91-C653-4B09-8EC4-6B9405CA48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029AC22-DA95-8715-53FD-72BDCC309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5AB8AF-A088-F387-3607-1AF919DF47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B0666A1-62E7-8851-69E5-47AA29539F3B}"/>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8" name="Footer Placeholder 7">
            <a:extLst>
              <a:ext uri="{FF2B5EF4-FFF2-40B4-BE49-F238E27FC236}">
                <a16:creationId xmlns:a16="http://schemas.microsoft.com/office/drawing/2014/main" id="{0499724B-3372-3A47-D4DE-B5EF4884F59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C8A2652-FE75-2F95-8D0E-A32B9849668B}"/>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275634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8AE9-7D24-ED0E-CC8B-425305E9FA1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CDFFE3D-B7F5-B4AA-9F29-6F3905AEEC93}"/>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4" name="Footer Placeholder 3">
            <a:extLst>
              <a:ext uri="{FF2B5EF4-FFF2-40B4-BE49-F238E27FC236}">
                <a16:creationId xmlns:a16="http://schemas.microsoft.com/office/drawing/2014/main" id="{8157B57D-78E5-227B-01ED-07C69F3AD0D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D4D69AF-AA0C-7C2C-42AC-95434AF476FB}"/>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61591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9C912-7615-DAD2-471D-C85CCC35F052}"/>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3" name="Footer Placeholder 2">
            <a:extLst>
              <a:ext uri="{FF2B5EF4-FFF2-40B4-BE49-F238E27FC236}">
                <a16:creationId xmlns:a16="http://schemas.microsoft.com/office/drawing/2014/main" id="{C2BD2652-E590-2034-393A-3AA29E32621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F7784A5-21DB-9BC6-05B3-00519B5397C2}"/>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208934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6323-A929-2EDC-5C39-597ADBB0B0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06CC3F5-FF84-9AD7-9B81-7C03D6D83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7908325-F8C8-0634-9ABE-C16CA3715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72225-881F-09EE-735D-683DE4F79135}"/>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6" name="Footer Placeholder 5">
            <a:extLst>
              <a:ext uri="{FF2B5EF4-FFF2-40B4-BE49-F238E27FC236}">
                <a16:creationId xmlns:a16="http://schemas.microsoft.com/office/drawing/2014/main" id="{3DE7D43E-ABFE-6AB6-00E4-ED94D0C2FD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578FBC-DDE7-8B9F-27D9-37EA9F43E66A}"/>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384612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E415-EB13-C8A7-4380-78013C66C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2986C63-A73A-2373-0AFF-729FB3016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89983B6-F5ED-146B-6469-5076AD3BC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14F55-293C-1DE5-AA03-81087577C636}"/>
              </a:ext>
            </a:extLst>
          </p:cNvPr>
          <p:cNvSpPr>
            <a:spLocks noGrp="1"/>
          </p:cNvSpPr>
          <p:nvPr>
            <p:ph type="dt" sz="half" idx="10"/>
          </p:nvPr>
        </p:nvSpPr>
        <p:spPr/>
        <p:txBody>
          <a:bodyPr/>
          <a:lstStyle/>
          <a:p>
            <a:fld id="{A810F2D0-1255-45D1-8BCC-38E11A41AB34}" type="datetimeFigureOut">
              <a:rPr lang="en-AU" smtClean="0"/>
              <a:t>1/04/2025</a:t>
            </a:fld>
            <a:endParaRPr lang="en-AU"/>
          </a:p>
        </p:txBody>
      </p:sp>
      <p:sp>
        <p:nvSpPr>
          <p:cNvPr id="6" name="Footer Placeholder 5">
            <a:extLst>
              <a:ext uri="{FF2B5EF4-FFF2-40B4-BE49-F238E27FC236}">
                <a16:creationId xmlns:a16="http://schemas.microsoft.com/office/drawing/2014/main" id="{B4AD4A33-8167-2042-3DC7-CD8CBEF0CA7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7C1AE96-049F-A3BE-5CF1-C6EBD5BF14AE}"/>
              </a:ext>
            </a:extLst>
          </p:cNvPr>
          <p:cNvSpPr>
            <a:spLocks noGrp="1"/>
          </p:cNvSpPr>
          <p:nvPr>
            <p:ph type="sldNum" sz="quarter" idx="12"/>
          </p:nvPr>
        </p:nvSpPr>
        <p:spPr/>
        <p:txBody>
          <a:bodyPr/>
          <a:lstStyle/>
          <a:p>
            <a:fld id="{9A331E50-A5DC-46DA-95FC-7741ED45292D}" type="slidenum">
              <a:rPr lang="en-AU" smtClean="0"/>
              <a:t>‹#›</a:t>
            </a:fld>
            <a:endParaRPr lang="en-AU"/>
          </a:p>
        </p:txBody>
      </p:sp>
    </p:spTree>
    <p:extLst>
      <p:ext uri="{BB962C8B-B14F-4D97-AF65-F5344CB8AC3E}">
        <p14:creationId xmlns:p14="http://schemas.microsoft.com/office/powerpoint/2010/main" val="399132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9F366-4FE5-163A-EE3D-AAFBF3C32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15ED8C-4D6E-E22D-738B-D2E4FC01C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E115ED4-81B7-7751-CDC5-E76BB674B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F2D0-1255-45D1-8BCC-38E11A41AB34}" type="datetimeFigureOut">
              <a:rPr lang="en-AU" smtClean="0"/>
              <a:t>1/04/2025</a:t>
            </a:fld>
            <a:endParaRPr lang="en-AU"/>
          </a:p>
        </p:txBody>
      </p:sp>
      <p:sp>
        <p:nvSpPr>
          <p:cNvPr id="5" name="Footer Placeholder 4">
            <a:extLst>
              <a:ext uri="{FF2B5EF4-FFF2-40B4-BE49-F238E27FC236}">
                <a16:creationId xmlns:a16="http://schemas.microsoft.com/office/drawing/2014/main" id="{B069EB8B-1F81-002E-123A-DFDB8BEF9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EA927A9-61CC-FD0C-46AA-A67B61B77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31E50-A5DC-46DA-95FC-7741ED45292D}" type="slidenum">
              <a:rPr lang="en-AU" smtClean="0"/>
              <a:t>‹#›</a:t>
            </a:fld>
            <a:endParaRPr lang="en-AU"/>
          </a:p>
        </p:txBody>
      </p:sp>
    </p:spTree>
    <p:extLst>
      <p:ext uri="{BB962C8B-B14F-4D97-AF65-F5344CB8AC3E}">
        <p14:creationId xmlns:p14="http://schemas.microsoft.com/office/powerpoint/2010/main" val="676639685"/>
      </p:ext>
    </p:extLst>
  </p:cSld>
  <p:clrMap bg1="lt1" tx1="dk1" bg2="lt2" tx2="dk2" accent1="accent1" accent2="accent2" accent3="accent3" accent4="accent4" accent5="accent5" accent6="accent6" hlink="hlink" folHlink="folHlink"/>
  <p:sldLayoutIdLst>
    <p:sldLayoutId id="2147483851" r:id="rId1"/>
    <p:sldLayoutId id="2147483853" r:id="rId2"/>
    <p:sldLayoutId id="2147483651" r:id="rId3"/>
    <p:sldLayoutId id="2147483854" r:id="rId4"/>
    <p:sldLayoutId id="2147483653" r:id="rId5"/>
    <p:sldLayoutId id="2147483855" r:id="rId6"/>
    <p:sldLayoutId id="2147483852" r:id="rId7"/>
    <p:sldLayoutId id="2147483656" r:id="rId8"/>
    <p:sldLayoutId id="2147483657" r:id="rId9"/>
    <p:sldLayoutId id="2147483658" r:id="rId10"/>
    <p:sldLayoutId id="2147483659" r:id="rId11"/>
    <p:sldLayoutId id="21474838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ecurityClass"/>
          <p:cNvSpPr txBox="1"/>
          <p:nvPr userDrawn="1"/>
        </p:nvSpPr>
        <p:spPr>
          <a:xfrm>
            <a:off x="278675" y="6422163"/>
            <a:ext cx="9472946" cy="246221"/>
          </a:xfrm>
          <a:prstGeom prst="rect">
            <a:avLst/>
          </a:prstGeom>
          <a:noFill/>
        </p:spPr>
        <p:txBody>
          <a:bodyPr wrap="square" rtlCol="0">
            <a:spAutoFit/>
          </a:bodyPr>
          <a:lstStyle/>
          <a:p>
            <a:pPr algn="l"/>
            <a:r>
              <a:rPr lang="en-AU" sz="1000">
                <a:solidFill>
                  <a:schemeClr val="bg1"/>
                </a:solidFill>
                <a:latin typeface="+mn-lt"/>
              </a:rPr>
              <a:t>CONFIDENTIAL  Distribution: Consumer Advisory Panel</a:t>
            </a:r>
          </a:p>
        </p:txBody>
      </p:sp>
      <p:sp>
        <p:nvSpPr>
          <p:cNvPr id="10" name="Title 1">
            <a:extLst>
              <a:ext uri="{FF2B5EF4-FFF2-40B4-BE49-F238E27FC236}">
                <a16:creationId xmlns:a16="http://schemas.microsoft.com/office/drawing/2014/main" id="{6B101417-B41A-584F-9613-DDEDD41485D0}"/>
              </a:ext>
            </a:extLst>
          </p:cNvPr>
          <p:cNvSpPr txBox="1">
            <a:spLocks/>
          </p:cNvSpPr>
          <p:nvPr userDrawn="1"/>
        </p:nvSpPr>
        <p:spPr>
          <a:xfrm>
            <a:off x="485522" y="440599"/>
            <a:ext cx="8275302" cy="1989092"/>
          </a:xfrm>
          <a:prstGeom prst="rect">
            <a:avLst/>
          </a:prstGeom>
        </p:spPr>
        <p:txBody>
          <a:bodyPr>
            <a:normAutofit/>
          </a:bodyPr>
          <a:lstStyle>
            <a:lvl1pPr algn="l" defTabSz="457200" rtl="0" eaLnBrk="1" latinLnBrk="0" hangingPunct="1">
              <a:spcBef>
                <a:spcPct val="0"/>
              </a:spcBef>
              <a:buNone/>
              <a:defRPr sz="4000" kern="1200">
                <a:solidFill>
                  <a:schemeClr val="bg1"/>
                </a:solidFill>
                <a:latin typeface="+mj-lt"/>
                <a:ea typeface="+mj-ea"/>
                <a:cs typeface="+mj-cs"/>
              </a:defRPr>
            </a:lvl1pPr>
          </a:lstStyle>
          <a:p>
            <a:r>
              <a:rPr lang="en-US"/>
              <a:t>Click to edit Master title style</a:t>
            </a:r>
          </a:p>
        </p:txBody>
      </p:sp>
      <p:sp>
        <p:nvSpPr>
          <p:cNvPr id="12" name="Text Placeholder 12">
            <a:extLst>
              <a:ext uri="{FF2B5EF4-FFF2-40B4-BE49-F238E27FC236}">
                <a16:creationId xmlns:a16="http://schemas.microsoft.com/office/drawing/2014/main" id="{676A4C21-2427-8945-94DD-D203754EFC62}"/>
              </a:ext>
            </a:extLst>
          </p:cNvPr>
          <p:cNvSpPr txBox="1">
            <a:spLocks/>
          </p:cNvSpPr>
          <p:nvPr userDrawn="1"/>
        </p:nvSpPr>
        <p:spPr>
          <a:xfrm>
            <a:off x="485522" y="2578373"/>
            <a:ext cx="4701994" cy="436574"/>
          </a:xfrm>
          <a:prstGeom prst="rect">
            <a:avLst/>
          </a:prstGeom>
        </p:spPr>
        <p:txBody>
          <a:bodyPr/>
          <a:lstStyle>
            <a:lvl1pPr marL="0" indent="0" algn="l" defTabSz="457200" rtl="0" eaLnBrk="1" latinLnBrk="0" hangingPunct="1">
              <a:spcBef>
                <a:spcPct val="0"/>
              </a:spcBef>
              <a:spcAft>
                <a:spcPts val="500"/>
              </a:spcAft>
              <a:buClr>
                <a:schemeClr val="tx2"/>
              </a:buClr>
              <a:buFont typeface="Wingdings" charset="2"/>
              <a:buNone/>
              <a:defRPr lang="en-GB" sz="2400" kern="1200" dirty="0" smtClean="0">
                <a:solidFill>
                  <a:schemeClr val="bg1"/>
                </a:solidFill>
                <a:latin typeface="+mj-lt"/>
                <a:ea typeface="+mj-ea"/>
                <a:cs typeface="+mj-cs"/>
              </a:defRPr>
            </a:lvl1pPr>
            <a:lvl2pPr marL="457200" indent="0" algn="l" defTabSz="457200" rtl="0" eaLnBrk="1" latinLnBrk="0" hangingPunct="1">
              <a:spcBef>
                <a:spcPct val="0"/>
              </a:spcBef>
              <a:spcAft>
                <a:spcPts val="500"/>
              </a:spcAft>
              <a:buClr>
                <a:schemeClr val="tx2"/>
              </a:buClr>
              <a:buFont typeface=".LucidaGrandeUI" charset="0"/>
              <a:buNone/>
              <a:defRPr lang="en-GB" sz="4000" kern="1200" baseline="0" dirty="0" smtClean="0">
                <a:solidFill>
                  <a:schemeClr val="bg1"/>
                </a:solidFill>
                <a:latin typeface="+mj-lt"/>
                <a:ea typeface="+mj-ea"/>
                <a:cs typeface="+mj-cs"/>
              </a:defRPr>
            </a:lvl2pPr>
            <a:lvl3pPr marL="914400" indent="0" algn="l" defTabSz="457200" rtl="0" eaLnBrk="1" latinLnBrk="0" hangingPunct="1">
              <a:spcBef>
                <a:spcPct val="0"/>
              </a:spcBef>
              <a:spcAft>
                <a:spcPts val="500"/>
              </a:spcAft>
              <a:buClr>
                <a:schemeClr val="tx2"/>
              </a:buClr>
              <a:buFont typeface=".AppleSystemUIFont" charset="-120"/>
              <a:buNone/>
              <a:defRPr lang="en-GB" sz="4000" kern="1200" dirty="0" smtClean="0">
                <a:solidFill>
                  <a:schemeClr val="bg1"/>
                </a:solidFill>
                <a:latin typeface="+mj-lt"/>
                <a:ea typeface="+mj-ea"/>
                <a:cs typeface="+mj-cs"/>
              </a:defRPr>
            </a:lvl3pPr>
            <a:lvl4pPr marL="1371600" indent="0" algn="l" defTabSz="457200" rtl="0" eaLnBrk="1" latinLnBrk="0" hangingPunct="1">
              <a:spcBef>
                <a:spcPct val="0"/>
              </a:spcBef>
              <a:spcAft>
                <a:spcPts val="500"/>
              </a:spcAft>
              <a:buClr>
                <a:schemeClr val="tx2"/>
              </a:buClr>
              <a:buFont typeface="Arial" charset="0"/>
              <a:buNone/>
              <a:defRPr lang="en-GB" sz="4000" kern="1200" dirty="0" smtClean="0">
                <a:solidFill>
                  <a:schemeClr val="bg1"/>
                </a:solidFill>
                <a:latin typeface="+mj-lt"/>
                <a:ea typeface="+mj-ea"/>
                <a:cs typeface="+mj-cs"/>
              </a:defRPr>
            </a:lvl4pPr>
            <a:lvl5pPr marL="1828800" indent="0" algn="l" defTabSz="457200" rtl="0" eaLnBrk="1" latinLnBrk="0" hangingPunct="1">
              <a:spcBef>
                <a:spcPct val="0"/>
              </a:spcBef>
              <a:spcAft>
                <a:spcPts val="500"/>
              </a:spcAft>
              <a:buClr>
                <a:schemeClr val="tx2"/>
              </a:buClr>
              <a:buFont typeface="ArialMT" charset="0"/>
              <a:buNone/>
              <a:defRPr lang="en-US" sz="4000" kern="1200" dirty="0">
                <a:solidFill>
                  <a:schemeClr val="bg1"/>
                </a:solidFill>
                <a:latin typeface="+mj-lt"/>
                <a:ea typeface="+mj-ea"/>
                <a:cs typeface="+mj-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t>DAY MONTH YEAR</a:t>
            </a:r>
          </a:p>
        </p:txBody>
      </p:sp>
      <p:pic>
        <p:nvPicPr>
          <p:cNvPr id="5" name="Picture 4">
            <a:extLst>
              <a:ext uri="{FF2B5EF4-FFF2-40B4-BE49-F238E27FC236}">
                <a16:creationId xmlns:a16="http://schemas.microsoft.com/office/drawing/2014/main" id="{9C13AF18-7179-C94C-920F-8C39A90F7C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84"/>
            <a:ext cx="12191999" cy="6858168"/>
          </a:xfrm>
          <a:prstGeom prst="rect">
            <a:avLst/>
          </a:prstGeom>
        </p:spPr>
      </p:pic>
    </p:spTree>
    <p:extLst>
      <p:ext uri="{BB962C8B-B14F-4D97-AF65-F5344CB8AC3E}">
        <p14:creationId xmlns:p14="http://schemas.microsoft.com/office/powerpoint/2010/main" val="799131837"/>
      </p:ext>
    </p:extLst>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tx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tx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tx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background pattern&#10;&#10;Description automatically generated with medium confidence">
            <a:extLst>
              <a:ext uri="{FF2B5EF4-FFF2-40B4-BE49-F238E27FC236}">
                <a16:creationId xmlns:a16="http://schemas.microsoft.com/office/drawing/2014/main" id="{9583C2D7-2F89-6849-88F3-E2E8F588B9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84"/>
            <a:ext cx="12192000" cy="6858168"/>
          </a:xfrm>
          <a:prstGeom prst="rect">
            <a:avLst/>
          </a:prstGeom>
        </p:spPr>
      </p:pic>
      <p:sp>
        <p:nvSpPr>
          <p:cNvPr id="3" name="Text Placeholder 2"/>
          <p:cNvSpPr>
            <a:spLocks noGrp="1"/>
          </p:cNvSpPr>
          <p:nvPr>
            <p:ph type="body" idx="1"/>
          </p:nvPr>
        </p:nvSpPr>
        <p:spPr>
          <a:xfrm>
            <a:off x="485524" y="973432"/>
            <a:ext cx="11200264" cy="471175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485522" y="270345"/>
            <a:ext cx="11200265" cy="703087"/>
          </a:xfrm>
          <a:prstGeom prst="rect">
            <a:avLst/>
          </a:prstGeom>
        </p:spPr>
        <p:txBody>
          <a:bodyPr vert="horz" lIns="91440" tIns="45720" rIns="91440" bIns="45720" rtlCol="0" anchor="t" anchorCtr="0">
            <a:normAutofit/>
          </a:bodyPr>
          <a:lstStyle/>
          <a:p>
            <a:r>
              <a:rPr lang="en-US"/>
              <a:t>Click to edit Master title style</a:t>
            </a:r>
          </a:p>
        </p:txBody>
      </p:sp>
      <p:sp>
        <p:nvSpPr>
          <p:cNvPr id="13" name="Slide Number Placeholder 5">
            <a:extLst>
              <a:ext uri="{FF2B5EF4-FFF2-40B4-BE49-F238E27FC236}">
                <a16:creationId xmlns:a16="http://schemas.microsoft.com/office/drawing/2014/main" id="{9700935B-0CD1-CD49-A905-3EDDA30F216D}"/>
              </a:ext>
            </a:extLst>
          </p:cNvPr>
          <p:cNvSpPr>
            <a:spLocks noGrp="1"/>
          </p:cNvSpPr>
          <p:nvPr>
            <p:ph type="sldNum" sz="quarter" idx="4"/>
          </p:nvPr>
        </p:nvSpPr>
        <p:spPr>
          <a:xfrm>
            <a:off x="2013967" y="6403367"/>
            <a:ext cx="474732" cy="282164"/>
          </a:xfrm>
          <a:prstGeom prst="rect">
            <a:avLst/>
          </a:prstGeom>
        </p:spPr>
        <p:txBody>
          <a:bodyPr vert="horz" lIns="91440" tIns="45720" rIns="91440" bIns="45720" rtlCol="0" anchor="ctr"/>
          <a:lstStyle>
            <a:lvl1pPr algn="r">
              <a:defRPr sz="1000">
                <a:solidFill>
                  <a:schemeClr val="bg1"/>
                </a:solidFill>
              </a:defRPr>
            </a:lvl1pPr>
          </a:lstStyle>
          <a:p>
            <a:r>
              <a:rPr lang="en-US"/>
              <a:t> </a:t>
            </a:r>
            <a:fld id="{B0182C94-63C3-A24B-A8F6-04A150B5997D}" type="slidenum">
              <a:rPr lang="en-US" smtClean="0"/>
              <a:pPr/>
              <a:t>‹#›</a:t>
            </a:fld>
            <a:endParaRPr lang="en-US"/>
          </a:p>
        </p:txBody>
      </p:sp>
      <p:sp>
        <p:nvSpPr>
          <p:cNvPr id="14" name="SecurityClass">
            <a:extLst>
              <a:ext uri="{FF2B5EF4-FFF2-40B4-BE49-F238E27FC236}">
                <a16:creationId xmlns:a16="http://schemas.microsoft.com/office/drawing/2014/main" id="{BEAB861B-9238-8D4B-B7B2-553354D470CD}"/>
              </a:ext>
            </a:extLst>
          </p:cNvPr>
          <p:cNvSpPr txBox="1"/>
          <p:nvPr userDrawn="1"/>
        </p:nvSpPr>
        <p:spPr>
          <a:xfrm>
            <a:off x="2430823" y="6422163"/>
            <a:ext cx="7066147" cy="246221"/>
          </a:xfrm>
          <a:prstGeom prst="rect">
            <a:avLst/>
          </a:prstGeom>
          <a:noFill/>
        </p:spPr>
        <p:txBody>
          <a:bodyPr wrap="square" rtlCol="0">
            <a:spAutoFit/>
          </a:bodyPr>
          <a:lstStyle/>
          <a:p>
            <a:pPr algn="l"/>
            <a:r>
              <a:rPr lang="en-AU" sz="1000">
                <a:solidFill>
                  <a:schemeClr val="bg1"/>
                </a:solidFill>
                <a:latin typeface="+mn-lt"/>
              </a:rPr>
              <a:t>//  INTERNAL  Distribution: STAFF</a:t>
            </a:r>
          </a:p>
        </p:txBody>
      </p:sp>
    </p:spTree>
    <p:extLst>
      <p:ext uri="{BB962C8B-B14F-4D97-AF65-F5344CB8AC3E}">
        <p14:creationId xmlns:p14="http://schemas.microsoft.com/office/powerpoint/2010/main" val="981576701"/>
      </p:ext>
    </p:extLst>
  </p:cSld>
  <p:clrMap bg1="lt1" tx1="dk1" bg2="lt2" tx2="dk2" accent1="accent1" accent2="accent2" accent3="accent3" accent4="accent4" accent5="accent5" accent6="accent6" hlink="hlink" folHlink="folHlink"/>
  <p:sldLayoutIdLst>
    <p:sldLayoutId id="2147483774" r:id="rId1"/>
  </p:sldLayoutIdLst>
  <p:hf hdr="0" ftr="0" dt="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ts val="500"/>
        </a:spcBef>
        <a:spcAft>
          <a:spcPts val="500"/>
        </a:spcAft>
        <a:buClr>
          <a:schemeClr val="bg1"/>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bg1"/>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bg1"/>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bg1"/>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bg1"/>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EDF42A75-3190-794E-8370-ADAE84DBAF9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84"/>
            <a:ext cx="12191999" cy="6858168"/>
          </a:xfrm>
          <a:prstGeom prst="rect">
            <a:avLst/>
          </a:prstGeom>
        </p:spPr>
      </p:pic>
      <p:sp>
        <p:nvSpPr>
          <p:cNvPr id="3" name="Text Placeholder 2"/>
          <p:cNvSpPr>
            <a:spLocks noGrp="1"/>
          </p:cNvSpPr>
          <p:nvPr>
            <p:ph type="body" idx="1"/>
          </p:nvPr>
        </p:nvSpPr>
        <p:spPr>
          <a:xfrm>
            <a:off x="485524" y="973432"/>
            <a:ext cx="11200264" cy="471175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13967" y="6403367"/>
            <a:ext cx="474732" cy="282164"/>
          </a:xfrm>
          <a:prstGeom prst="rect">
            <a:avLst/>
          </a:prstGeom>
        </p:spPr>
        <p:txBody>
          <a:bodyPr vert="horz" lIns="91440" tIns="45720" rIns="91440" bIns="45720" rtlCol="0" anchor="ctr"/>
          <a:lstStyle>
            <a:lvl1pPr algn="r">
              <a:defRPr sz="1000">
                <a:solidFill>
                  <a:schemeClr val="tx2"/>
                </a:solidFill>
              </a:defRPr>
            </a:lvl1pPr>
          </a:lstStyle>
          <a:p>
            <a:r>
              <a:rPr lang="en-US"/>
              <a:t> </a:t>
            </a:r>
            <a:fld id="{B0182C94-63C3-A24B-A8F6-04A150B5997D}" type="slidenum">
              <a:rPr lang="en-US" smtClean="0"/>
              <a:pPr/>
              <a:t>‹#›</a:t>
            </a:fld>
            <a:endParaRPr lang="en-US"/>
          </a:p>
        </p:txBody>
      </p:sp>
      <p:sp>
        <p:nvSpPr>
          <p:cNvPr id="11" name="Title Placeholder 1"/>
          <p:cNvSpPr>
            <a:spLocks noGrp="1"/>
          </p:cNvSpPr>
          <p:nvPr>
            <p:ph type="title"/>
          </p:nvPr>
        </p:nvSpPr>
        <p:spPr>
          <a:xfrm>
            <a:off x="485522" y="270345"/>
            <a:ext cx="11200265" cy="703087"/>
          </a:xfrm>
          <a:prstGeom prst="rect">
            <a:avLst/>
          </a:prstGeom>
        </p:spPr>
        <p:txBody>
          <a:bodyPr vert="horz" lIns="91440" tIns="45720" rIns="91440" bIns="45720" rtlCol="0" anchor="t" anchorCtr="0">
            <a:normAutofit/>
          </a:bodyPr>
          <a:lstStyle/>
          <a:p>
            <a:r>
              <a:rPr lang="en-US"/>
              <a:t>Click to edit Master title style</a:t>
            </a:r>
          </a:p>
        </p:txBody>
      </p:sp>
      <p:sp>
        <p:nvSpPr>
          <p:cNvPr id="9" name="SecurityClass">
            <a:extLst>
              <a:ext uri="{FF2B5EF4-FFF2-40B4-BE49-F238E27FC236}">
                <a16:creationId xmlns:a16="http://schemas.microsoft.com/office/drawing/2014/main" id="{937AFC0D-559B-0843-B9FE-78CDC465EF04}"/>
              </a:ext>
            </a:extLst>
          </p:cNvPr>
          <p:cNvSpPr txBox="1"/>
          <p:nvPr userDrawn="1"/>
        </p:nvSpPr>
        <p:spPr>
          <a:xfrm>
            <a:off x="2430823" y="6422163"/>
            <a:ext cx="7066147" cy="246221"/>
          </a:xfrm>
          <a:prstGeom prst="rect">
            <a:avLst/>
          </a:prstGeom>
          <a:noFill/>
        </p:spPr>
        <p:txBody>
          <a:bodyPr wrap="square" rtlCol="0">
            <a:spAutoFit/>
          </a:bodyPr>
          <a:lstStyle/>
          <a:p>
            <a:pPr algn="l"/>
            <a:r>
              <a:rPr lang="en-AU" sz="1000">
                <a:solidFill>
                  <a:schemeClr val="tx2"/>
                </a:solidFill>
                <a:latin typeface="+mn-lt"/>
              </a:rPr>
              <a:t>CONFIDENTIAL  Distribution: Consumer Advisory Panel</a:t>
            </a:r>
          </a:p>
        </p:txBody>
      </p:sp>
    </p:spTree>
    <p:extLst>
      <p:ext uri="{BB962C8B-B14F-4D97-AF65-F5344CB8AC3E}">
        <p14:creationId xmlns:p14="http://schemas.microsoft.com/office/powerpoint/2010/main" val="283097555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770" r:id="rId3"/>
    <p:sldLayoutId id="2147483771" r:id="rId4"/>
    <p:sldLayoutId id="2147483772" r:id="rId5"/>
    <p:sldLayoutId id="2147483845" r:id="rId6"/>
  </p:sldLayoutIdLst>
  <p:hf hdr="0" ftr="0" dt="0"/>
  <p:txStyles>
    <p:titleStyle>
      <a:lvl1pPr algn="l" defTabSz="457200" rtl="0" eaLnBrk="1" latinLnBrk="0" hangingPunct="1">
        <a:spcBef>
          <a:spcPct val="0"/>
        </a:spcBef>
        <a:buNone/>
        <a:defRPr sz="3200" kern="1200">
          <a:solidFill>
            <a:srgbClr val="6A0032"/>
          </a:solidFill>
          <a:latin typeface="+mj-lt"/>
          <a:ea typeface="+mj-ea"/>
          <a:cs typeface="+mj-cs"/>
        </a:defRPr>
      </a:lvl1pPr>
    </p:titleStyle>
    <p:body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tx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tx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tx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4DA72013-F1F9-3E48-8B21-701B1996A918}"/>
              </a:ext>
            </a:extLst>
          </p:cNvPr>
          <p:cNvPicPr>
            <a:picLocks noChangeAspect="1"/>
          </p:cNvPicPr>
          <p:nvPr userDrawn="1"/>
        </p:nvPicPr>
        <p:blipFill>
          <a:blip r:embed="rId5"/>
          <a:stretch>
            <a:fillRect/>
          </a:stretch>
        </p:blipFill>
        <p:spPr>
          <a:xfrm>
            <a:off x="0" y="-84"/>
            <a:ext cx="12191999" cy="6858168"/>
          </a:xfrm>
          <a:prstGeom prst="rect">
            <a:avLst/>
          </a:prstGeom>
        </p:spPr>
      </p:pic>
      <p:sp>
        <p:nvSpPr>
          <p:cNvPr id="11" name="Title Placeholder 1"/>
          <p:cNvSpPr>
            <a:spLocks noGrp="1"/>
          </p:cNvSpPr>
          <p:nvPr>
            <p:ph type="title"/>
          </p:nvPr>
        </p:nvSpPr>
        <p:spPr>
          <a:xfrm>
            <a:off x="485523" y="2369111"/>
            <a:ext cx="8205632" cy="2202889"/>
          </a:xfrm>
          <a:prstGeom prst="rect">
            <a:avLst/>
          </a:prstGeom>
        </p:spPr>
        <p:txBody>
          <a:bodyPr vert="horz" lIns="91440" tIns="45720" rIns="91440" bIns="45720" rtlCol="0" anchor="t" anchorCtr="0">
            <a:noAutofit/>
          </a:bodyPr>
          <a:lstStyle/>
          <a:p>
            <a:r>
              <a:rPr lang="en-US"/>
              <a:t>Click to edit Master title style</a:t>
            </a:r>
          </a:p>
        </p:txBody>
      </p:sp>
    </p:spTree>
    <p:extLst>
      <p:ext uri="{BB962C8B-B14F-4D97-AF65-F5344CB8AC3E}">
        <p14:creationId xmlns:p14="http://schemas.microsoft.com/office/powerpoint/2010/main" val="3247936008"/>
      </p:ext>
    </p:extLst>
  </p:cSld>
  <p:clrMap bg1="lt1" tx1="dk1" bg2="lt2" tx2="dk2" accent1="accent1" accent2="accent2" accent3="accent3" accent4="accent4" accent5="accent5" accent6="accent6" hlink="hlink" folHlink="folHlink"/>
  <p:sldLayoutIdLst>
    <p:sldLayoutId id="2147483720" r:id="rId1"/>
    <p:sldLayoutId id="2147483718" r:id="rId2"/>
    <p:sldLayoutId id="2147483719" r:id="rId3"/>
  </p:sldLayoutIdLst>
  <p:hf hdr="0" ftr="0" dt="0"/>
  <p:txStyles>
    <p:titleStyle>
      <a:lvl1pPr algn="l"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42947-D1AC-3E5A-DC2F-AD50B3B38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86129C5-A79C-DAFE-F495-3DD09EC44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F33150F-A8BB-8FCA-FF4D-21AB8959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418B5E-3850-4168-89E9-229EEE2988C6}" type="datetimeFigureOut">
              <a:rPr lang="en-AU" smtClean="0"/>
              <a:t>1/04/2025</a:t>
            </a:fld>
            <a:endParaRPr lang="en-AU"/>
          </a:p>
        </p:txBody>
      </p:sp>
      <p:sp>
        <p:nvSpPr>
          <p:cNvPr id="5" name="Footer Placeholder 4">
            <a:extLst>
              <a:ext uri="{FF2B5EF4-FFF2-40B4-BE49-F238E27FC236}">
                <a16:creationId xmlns:a16="http://schemas.microsoft.com/office/drawing/2014/main" id="{4D576A5D-6A25-F1C1-A7D6-9F0FDF73FC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96B3EC2-4E60-86BE-BCB6-2FF07A99B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CF57AB-38CB-4082-BB43-FE7209F4A5E2}" type="slidenum">
              <a:rPr lang="en-AU" smtClean="0"/>
              <a:t>‹#›</a:t>
            </a:fld>
            <a:endParaRPr lang="en-AU"/>
          </a:p>
        </p:txBody>
      </p:sp>
    </p:spTree>
    <p:extLst>
      <p:ext uri="{BB962C8B-B14F-4D97-AF65-F5344CB8AC3E}">
        <p14:creationId xmlns:p14="http://schemas.microsoft.com/office/powerpoint/2010/main" val="1406440378"/>
      </p:ext>
    </p:extLst>
  </p:cSld>
  <p:clrMap bg1="lt1" tx1="dk1" bg2="lt2" tx2="dk2" accent1="accent1" accent2="accent2" accent3="accent3" accent4="accent4" accent5="accent5" accent6="accent6" hlink="hlink" folHlink="folHlink"/>
  <p:sldLayoutIdLst>
    <p:sldLayoutId id="2147483654" r:id="rId1"/>
    <p:sldLayoutId id="2147483652" r:id="rId2"/>
    <p:sldLayoutId id="2147483650" r:id="rId3"/>
    <p:sldLayoutId id="2147483655" r:id="rId4"/>
    <p:sldLayoutId id="2147483649" r:id="rId5"/>
    <p:sldLayoutId id="21474838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4/1/2025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677361"/>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cid:image001.png@01DAAD01.4CC125B0"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998F-9C65-F84E-B1D1-7321E34571FF}"/>
              </a:ext>
            </a:extLst>
          </p:cNvPr>
          <p:cNvSpPr>
            <a:spLocks noGrp="1"/>
          </p:cNvSpPr>
          <p:nvPr>
            <p:ph type="title"/>
          </p:nvPr>
        </p:nvSpPr>
        <p:spPr/>
        <p:txBody>
          <a:bodyPr/>
          <a:lstStyle/>
          <a:p>
            <a:r>
              <a:rPr lang="en-US"/>
              <a:t>Consumer Advisory Panel </a:t>
            </a:r>
            <a:br>
              <a:rPr lang="en-US"/>
            </a:br>
            <a:r>
              <a:rPr lang="en-US"/>
              <a:t>Meeting 34</a:t>
            </a:r>
          </a:p>
        </p:txBody>
      </p:sp>
      <p:sp>
        <p:nvSpPr>
          <p:cNvPr id="4" name="Text Placeholder 12">
            <a:extLst>
              <a:ext uri="{FF2B5EF4-FFF2-40B4-BE49-F238E27FC236}">
                <a16:creationId xmlns:a16="http://schemas.microsoft.com/office/drawing/2014/main" id="{2878B307-2DE5-489C-8989-0AD940881097}"/>
              </a:ext>
            </a:extLst>
          </p:cNvPr>
          <p:cNvSpPr txBox="1">
            <a:spLocks/>
          </p:cNvSpPr>
          <p:nvPr/>
        </p:nvSpPr>
        <p:spPr>
          <a:xfrm>
            <a:off x="485522" y="1937505"/>
            <a:ext cx="8525128" cy="1534024"/>
          </a:xfrm>
          <a:prstGeom prst="rect">
            <a:avLst/>
          </a:prstGeom>
        </p:spPr>
        <p:txBody>
          <a:bodyPr/>
          <a:lstStyle>
            <a:lvl1pPr marL="0" indent="0" algn="l" defTabSz="457200" rtl="0" eaLnBrk="1" latinLnBrk="0" hangingPunct="1">
              <a:spcBef>
                <a:spcPct val="0"/>
              </a:spcBef>
              <a:spcAft>
                <a:spcPts val="500"/>
              </a:spcAft>
              <a:buClr>
                <a:schemeClr val="tx2"/>
              </a:buClr>
              <a:buFont typeface="Wingdings" charset="2"/>
              <a:buNone/>
              <a:defRPr lang="en-GB" sz="2400" kern="1200" dirty="0" smtClean="0">
                <a:solidFill>
                  <a:schemeClr val="bg1"/>
                </a:solidFill>
                <a:latin typeface="+mj-lt"/>
                <a:ea typeface="+mj-ea"/>
                <a:cs typeface="+mj-cs"/>
              </a:defRPr>
            </a:lvl1pPr>
            <a:lvl2pPr marL="457200" indent="0" algn="l" defTabSz="457200" rtl="0" eaLnBrk="1" latinLnBrk="0" hangingPunct="1">
              <a:spcBef>
                <a:spcPct val="0"/>
              </a:spcBef>
              <a:spcAft>
                <a:spcPts val="500"/>
              </a:spcAft>
              <a:buClr>
                <a:schemeClr val="tx2"/>
              </a:buClr>
              <a:buFont typeface=".LucidaGrandeUI" charset="0"/>
              <a:buNone/>
              <a:defRPr lang="en-GB" sz="4000" kern="1200" baseline="0" dirty="0" smtClean="0">
                <a:solidFill>
                  <a:schemeClr val="bg1"/>
                </a:solidFill>
                <a:latin typeface="+mj-lt"/>
                <a:ea typeface="+mj-ea"/>
                <a:cs typeface="+mj-cs"/>
              </a:defRPr>
            </a:lvl2pPr>
            <a:lvl3pPr marL="914400" indent="0" algn="l" defTabSz="457200" rtl="0" eaLnBrk="1" latinLnBrk="0" hangingPunct="1">
              <a:spcBef>
                <a:spcPct val="0"/>
              </a:spcBef>
              <a:spcAft>
                <a:spcPts val="500"/>
              </a:spcAft>
              <a:buClr>
                <a:schemeClr val="tx2"/>
              </a:buClr>
              <a:buFont typeface=".AppleSystemUIFont" charset="-120"/>
              <a:buNone/>
              <a:defRPr lang="en-GB" sz="4000" kern="1200" dirty="0" smtClean="0">
                <a:solidFill>
                  <a:schemeClr val="bg1"/>
                </a:solidFill>
                <a:latin typeface="+mj-lt"/>
                <a:ea typeface="+mj-ea"/>
                <a:cs typeface="+mj-cs"/>
              </a:defRPr>
            </a:lvl3pPr>
            <a:lvl4pPr marL="1371600" indent="0" algn="l" defTabSz="457200" rtl="0" eaLnBrk="1" latinLnBrk="0" hangingPunct="1">
              <a:spcBef>
                <a:spcPct val="0"/>
              </a:spcBef>
              <a:spcAft>
                <a:spcPts val="500"/>
              </a:spcAft>
              <a:buClr>
                <a:schemeClr val="tx2"/>
              </a:buClr>
              <a:buFont typeface="Arial" charset="0"/>
              <a:buNone/>
              <a:defRPr lang="en-GB" sz="4000" kern="1200" dirty="0" smtClean="0">
                <a:solidFill>
                  <a:schemeClr val="bg1"/>
                </a:solidFill>
                <a:latin typeface="+mj-lt"/>
                <a:ea typeface="+mj-ea"/>
                <a:cs typeface="+mj-cs"/>
              </a:defRPr>
            </a:lvl4pPr>
            <a:lvl5pPr marL="1828800" indent="0" algn="l" defTabSz="457200" rtl="0" eaLnBrk="1" latinLnBrk="0" hangingPunct="1">
              <a:spcBef>
                <a:spcPct val="0"/>
              </a:spcBef>
              <a:spcAft>
                <a:spcPts val="500"/>
              </a:spcAft>
              <a:buClr>
                <a:schemeClr val="tx2"/>
              </a:buClr>
              <a:buFont typeface="ArialMT" charset="0"/>
              <a:buNone/>
              <a:defRPr lang="en-US" sz="4000" kern="1200" dirty="0">
                <a:solidFill>
                  <a:schemeClr val="bg1"/>
                </a:solidFill>
                <a:latin typeface="+mj-lt"/>
                <a:ea typeface="+mj-ea"/>
                <a:cs typeface="+mj-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Thursday, 15 August 2024</a:t>
            </a:r>
            <a:endParaRPr lang="en-AU"/>
          </a:p>
        </p:txBody>
      </p:sp>
    </p:spTree>
    <p:extLst>
      <p:ext uri="{BB962C8B-B14F-4D97-AF65-F5344CB8AC3E}">
        <p14:creationId xmlns:p14="http://schemas.microsoft.com/office/powerpoint/2010/main" val="137091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129910-5959-CB3F-6F9B-3DF276999821}"/>
              </a:ext>
            </a:extLst>
          </p:cNvPr>
          <p:cNvSpPr>
            <a:spLocks noGrp="1"/>
          </p:cNvSpPr>
          <p:nvPr>
            <p:ph type="sldNum" sz="quarter" idx="12"/>
          </p:nvPr>
        </p:nvSpPr>
        <p:spPr/>
        <p:txBody>
          <a:bodyPr/>
          <a:lstStyle/>
          <a:p>
            <a:fld id="{B0182C94-63C3-A24B-A8F6-04A150B5997D}" type="slidenum">
              <a:rPr lang="en-US" smtClean="0"/>
              <a:t>10</a:t>
            </a:fld>
            <a:endParaRPr lang="en-US"/>
          </a:p>
        </p:txBody>
      </p:sp>
      <p:sp>
        <p:nvSpPr>
          <p:cNvPr id="4" name="Title 3">
            <a:extLst>
              <a:ext uri="{FF2B5EF4-FFF2-40B4-BE49-F238E27FC236}">
                <a16:creationId xmlns:a16="http://schemas.microsoft.com/office/drawing/2014/main" id="{ECCC4C84-7315-819C-610A-77560D9A27BE}"/>
              </a:ext>
            </a:extLst>
          </p:cNvPr>
          <p:cNvSpPr>
            <a:spLocks noGrp="1"/>
          </p:cNvSpPr>
          <p:nvPr>
            <p:ph type="title"/>
          </p:nvPr>
        </p:nvSpPr>
        <p:spPr/>
        <p:txBody>
          <a:bodyPr/>
          <a:lstStyle/>
          <a:p>
            <a:r>
              <a:rPr lang="en-US"/>
              <a:t>AEMO’s 2024 Integrated System Plan Outcomes </a:t>
            </a:r>
            <a:endParaRPr lang="en-AU"/>
          </a:p>
        </p:txBody>
      </p:sp>
      <p:sp>
        <p:nvSpPr>
          <p:cNvPr id="19" name="Content Placeholder 18">
            <a:extLst>
              <a:ext uri="{FF2B5EF4-FFF2-40B4-BE49-F238E27FC236}">
                <a16:creationId xmlns:a16="http://schemas.microsoft.com/office/drawing/2014/main" id="{8FFBE435-80A4-6A3C-AF28-92ED78EA907C}"/>
              </a:ext>
            </a:extLst>
          </p:cNvPr>
          <p:cNvSpPr txBox="1">
            <a:spLocks noGrp="1"/>
          </p:cNvSpPr>
          <p:nvPr>
            <p:ph idx="1"/>
          </p:nvPr>
        </p:nvSpPr>
        <p:spPr>
          <a:xfrm>
            <a:off x="485522" y="973432"/>
            <a:ext cx="11084178" cy="2595582"/>
          </a:xfrm>
          <a:prstGeom prst="rect">
            <a:avLst/>
          </a:prstGeom>
          <a:noFill/>
          <a:ln w="127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wrap="square" lIns="91440" tIns="45720" rIns="91440" bIns="45720" rtlCol="0" anchor="t">
            <a:spAutoFit/>
          </a:bodyPr>
          <a:lstStyle/>
          <a:p>
            <a:pPr marL="0" indent="0" algn="l" rtl="0" fontAlgn="base">
              <a:spcAft>
                <a:spcPts val="600"/>
              </a:spcAft>
              <a:buNone/>
            </a:pPr>
            <a:r>
              <a:rPr lang="en-US" b="1">
                <a:solidFill>
                  <a:srgbClr val="303C42"/>
                </a:solidFill>
                <a:highlight>
                  <a:srgbClr val="FFFFFF"/>
                </a:highlight>
                <a:latin typeface="Arial"/>
                <a:cs typeface="Arial"/>
              </a:rPr>
              <a:t>Mid North SA REZ - Identified Need (directly from the ISP): </a:t>
            </a:r>
            <a:endParaRPr lang="en-US" sz="1800" b="1" i="0">
              <a:solidFill>
                <a:srgbClr val="303C42"/>
              </a:solidFill>
              <a:effectLst/>
              <a:highlight>
                <a:srgbClr val="FFFFFF"/>
              </a:highlight>
              <a:latin typeface="Arial"/>
              <a:cs typeface="Arial"/>
            </a:endParaRPr>
          </a:p>
          <a:p>
            <a:pPr marL="0" indent="0" algn="l" rtl="0" fontAlgn="base">
              <a:spcAft>
                <a:spcPts val="600"/>
              </a:spcAft>
              <a:buNone/>
            </a:pPr>
            <a:r>
              <a:rPr lang="en-US" sz="1800" b="0" i="1">
                <a:solidFill>
                  <a:srgbClr val="303C42"/>
                </a:solidFill>
                <a:effectLst/>
                <a:highlight>
                  <a:srgbClr val="FFFFFF"/>
                </a:highlight>
                <a:latin typeface="Arial"/>
                <a:cs typeface="Arial"/>
              </a:rPr>
              <a:t>The identified need for Mid North South Australia REZ Expansion is to increase power system capability of the transmission network to:  </a:t>
            </a:r>
            <a:endParaRPr lang="en-US" b="0" i="1">
              <a:solidFill>
                <a:srgbClr val="303C42"/>
              </a:solidFill>
              <a:effectLst/>
              <a:highlight>
                <a:srgbClr val="FFFFFF"/>
              </a:highlight>
              <a:latin typeface="Arial"/>
              <a:cs typeface="Arial"/>
            </a:endParaRPr>
          </a:p>
          <a:p>
            <a:pPr marL="285750" indent="-285750" algn="l" rtl="0" fontAlgn="base">
              <a:spcAft>
                <a:spcPts val="600"/>
              </a:spcAft>
              <a:buFont typeface="Wingdings" panose="05000000000000000000" pitchFamily="2" charset="2"/>
              <a:buChar char="§"/>
            </a:pPr>
            <a:r>
              <a:rPr lang="en-US" sz="1800" b="0" i="1">
                <a:solidFill>
                  <a:srgbClr val="303C42"/>
                </a:solidFill>
                <a:effectLst/>
                <a:highlight>
                  <a:srgbClr val="FFFFFF"/>
                </a:highlight>
                <a:latin typeface="Arial"/>
                <a:cs typeface="Arial"/>
              </a:rPr>
              <a:t>support the expected increase in renewable generation north of Adelaide to support growing demand in Adelaide, </a:t>
            </a:r>
          </a:p>
          <a:p>
            <a:pPr marL="285750" indent="-285750" algn="l" rtl="0" fontAlgn="base">
              <a:spcAft>
                <a:spcPts val="600"/>
              </a:spcAft>
              <a:buFont typeface="Wingdings" panose="05000000000000000000" pitchFamily="2" charset="2"/>
              <a:buChar char="§"/>
            </a:pPr>
            <a:r>
              <a:rPr lang="en-US" sz="1800" b="0" i="1">
                <a:solidFill>
                  <a:srgbClr val="303C42"/>
                </a:solidFill>
                <a:effectLst/>
                <a:highlight>
                  <a:srgbClr val="FFFFFF"/>
                </a:highlight>
                <a:latin typeface="Arial"/>
                <a:cs typeface="Arial"/>
              </a:rPr>
              <a:t>ensure adequate network capacity and supply for large industrial loads, and </a:t>
            </a:r>
          </a:p>
          <a:p>
            <a:pPr marL="285750" indent="-285750" fontAlgn="base">
              <a:spcAft>
                <a:spcPts val="600"/>
              </a:spcAft>
              <a:buFont typeface="Wingdings" panose="05000000000000000000" pitchFamily="2" charset="2"/>
              <a:buChar char="§"/>
            </a:pPr>
            <a:r>
              <a:rPr lang="en-US" sz="1800" b="0" i="1">
                <a:solidFill>
                  <a:srgbClr val="303C42"/>
                </a:solidFill>
                <a:effectLst/>
                <a:highlight>
                  <a:srgbClr val="FFFFFF"/>
                </a:highlight>
                <a:latin typeface="Arial"/>
                <a:cs typeface="Arial"/>
              </a:rPr>
              <a:t>alleviate congestion on renewables from the Mid North to rest of </a:t>
            </a:r>
            <a:r>
              <a:rPr lang="en-US" i="1">
                <a:solidFill>
                  <a:srgbClr val="303C42"/>
                </a:solidFill>
                <a:highlight>
                  <a:srgbClr val="FFFFFF"/>
                </a:highlight>
                <a:latin typeface="Arial"/>
                <a:cs typeface="Arial"/>
              </a:rPr>
              <a:t>the National Electricity Market (</a:t>
            </a:r>
            <a:r>
              <a:rPr lang="en-US" sz="1800" b="0" i="1">
                <a:solidFill>
                  <a:srgbClr val="303C42"/>
                </a:solidFill>
                <a:effectLst/>
                <a:highlight>
                  <a:srgbClr val="FFFFFF"/>
                </a:highlight>
                <a:latin typeface="Arial"/>
                <a:cs typeface="Arial"/>
              </a:rPr>
              <a:t>NEM</a:t>
            </a:r>
            <a:r>
              <a:rPr lang="en-US" i="1">
                <a:solidFill>
                  <a:srgbClr val="303C42"/>
                </a:solidFill>
                <a:highlight>
                  <a:srgbClr val="FFFFFF"/>
                </a:highlight>
                <a:latin typeface="Arial"/>
                <a:cs typeface="Arial"/>
              </a:rPr>
              <a:t>).</a:t>
            </a:r>
            <a:r>
              <a:rPr lang="en-US" sz="1800" b="0" i="1">
                <a:solidFill>
                  <a:srgbClr val="303C42"/>
                </a:solidFill>
                <a:effectLst/>
                <a:highlight>
                  <a:srgbClr val="FFFFFF"/>
                </a:highlight>
                <a:latin typeface="Arial"/>
                <a:cs typeface="Arial"/>
              </a:rPr>
              <a:t> </a:t>
            </a:r>
          </a:p>
        </p:txBody>
      </p:sp>
      <p:graphicFrame>
        <p:nvGraphicFramePr>
          <p:cNvPr id="2" name="Table 1">
            <a:extLst>
              <a:ext uri="{FF2B5EF4-FFF2-40B4-BE49-F238E27FC236}">
                <a16:creationId xmlns:a16="http://schemas.microsoft.com/office/drawing/2014/main" id="{D4BF7399-2D6B-621B-64DE-8683F43C61F0}"/>
              </a:ext>
            </a:extLst>
          </p:cNvPr>
          <p:cNvGraphicFramePr>
            <a:graphicFrameLocks noGrp="1"/>
          </p:cNvGraphicFramePr>
          <p:nvPr>
            <p:extLst>
              <p:ext uri="{D42A27DB-BD31-4B8C-83A1-F6EECF244321}">
                <p14:modId xmlns:p14="http://schemas.microsoft.com/office/powerpoint/2010/main" val="3491530918"/>
              </p:ext>
            </p:extLst>
          </p:nvPr>
        </p:nvGraphicFramePr>
        <p:xfrm>
          <a:off x="1101201" y="3921384"/>
          <a:ext cx="10392300" cy="2496065"/>
        </p:xfrm>
        <a:graphic>
          <a:graphicData uri="http://schemas.openxmlformats.org/drawingml/2006/table">
            <a:tbl>
              <a:tblPr/>
              <a:tblGrid>
                <a:gridCol w="2666445">
                  <a:extLst>
                    <a:ext uri="{9D8B030D-6E8A-4147-A177-3AD203B41FA5}">
                      <a16:colId xmlns:a16="http://schemas.microsoft.com/office/drawing/2014/main" val="2800715929"/>
                    </a:ext>
                  </a:extLst>
                </a:gridCol>
                <a:gridCol w="1333223">
                  <a:extLst>
                    <a:ext uri="{9D8B030D-6E8A-4147-A177-3AD203B41FA5}">
                      <a16:colId xmlns:a16="http://schemas.microsoft.com/office/drawing/2014/main" val="1685100811"/>
                    </a:ext>
                  </a:extLst>
                </a:gridCol>
                <a:gridCol w="1281945">
                  <a:extLst>
                    <a:ext uri="{9D8B030D-6E8A-4147-A177-3AD203B41FA5}">
                      <a16:colId xmlns:a16="http://schemas.microsoft.com/office/drawing/2014/main" val="3241549804"/>
                    </a:ext>
                  </a:extLst>
                </a:gridCol>
                <a:gridCol w="2580982">
                  <a:extLst>
                    <a:ext uri="{9D8B030D-6E8A-4147-A177-3AD203B41FA5}">
                      <a16:colId xmlns:a16="http://schemas.microsoft.com/office/drawing/2014/main" val="4070542879"/>
                    </a:ext>
                  </a:extLst>
                </a:gridCol>
                <a:gridCol w="2529705">
                  <a:extLst>
                    <a:ext uri="{9D8B030D-6E8A-4147-A177-3AD203B41FA5}">
                      <a16:colId xmlns:a16="http://schemas.microsoft.com/office/drawing/2014/main" val="1342940745"/>
                    </a:ext>
                  </a:extLst>
                </a:gridCol>
              </a:tblGrid>
              <a:tr h="613264">
                <a:tc>
                  <a:txBody>
                    <a:bodyPr/>
                    <a:lstStyle/>
                    <a:p>
                      <a:pPr algn="ctr" rtl="0" fontAlgn="base"/>
                      <a:r>
                        <a:rPr lang="en-AU" sz="1400" b="1" i="0">
                          <a:effectLst/>
                          <a:highlight>
                            <a:srgbClr val="F2F2F2"/>
                          </a:highlight>
                          <a:latin typeface="Arial light"/>
                        </a:rPr>
                        <a:t>Scenario </a:t>
                      </a:r>
                      <a:endParaRPr lang="en-AU" sz="3200" b="1" i="0">
                        <a:effectLst/>
                        <a:highlight>
                          <a:srgbClr val="F2F2F2"/>
                        </a:highligh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AU" sz="1400" b="1" i="0">
                          <a:effectLst/>
                          <a:highlight>
                            <a:srgbClr val="F2F2F2"/>
                          </a:highlight>
                          <a:latin typeface="Arial light"/>
                        </a:rPr>
                        <a:t>Weighting </a:t>
                      </a:r>
                      <a:endParaRPr lang="en-AU" sz="3200" b="1" i="0">
                        <a:effectLst/>
                        <a:highlight>
                          <a:srgbClr val="F2F2F2"/>
                        </a:highligh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AU" sz="1400" b="1" i="0">
                          <a:effectLst/>
                          <a:highlight>
                            <a:srgbClr val="F2F2F2"/>
                          </a:highlight>
                          <a:latin typeface="Arial light"/>
                        </a:rPr>
                        <a:t>Timing </a:t>
                      </a:r>
                      <a:endParaRPr lang="en-AU" sz="3200" b="1" i="0">
                        <a:effectLst/>
                        <a:highlight>
                          <a:srgbClr val="F2F2F2"/>
                        </a:highligh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US" sz="1400" b="1" i="0">
                          <a:effectLst/>
                          <a:highlight>
                            <a:srgbClr val="F2F2F2"/>
                          </a:highlight>
                          <a:latin typeface="Arial light"/>
                        </a:rPr>
                        <a:t>Net Benefit of mid north REZ augmentation </a:t>
                      </a:r>
                      <a:endParaRPr lang="en-US" sz="3200" b="1" i="0">
                        <a:effectLst/>
                        <a:highlight>
                          <a:srgbClr val="F2F2F2"/>
                        </a:highligh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2F2F2"/>
                    </a:solidFill>
                  </a:tcPr>
                </a:tc>
                <a:tc>
                  <a:txBody>
                    <a:bodyPr/>
                    <a:lstStyle/>
                    <a:p>
                      <a:pPr algn="ctr" rtl="0" fontAlgn="base"/>
                      <a:r>
                        <a:rPr lang="en-AU" sz="1400" b="1" i="0">
                          <a:effectLst/>
                          <a:highlight>
                            <a:srgbClr val="F2F2F2"/>
                          </a:highlight>
                          <a:latin typeface="Arial light"/>
                        </a:rPr>
                        <a:t>Net Benefit of ODP  </a:t>
                      </a:r>
                      <a:endParaRPr lang="en-AU" sz="3200" b="1" i="0">
                        <a:effectLst/>
                        <a:highlight>
                          <a:srgbClr val="F2F2F2"/>
                        </a:highligh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4043233919"/>
                  </a:ext>
                </a:extLst>
              </a:tr>
              <a:tr h="358629">
                <a:tc>
                  <a:txBody>
                    <a:bodyPr/>
                    <a:lstStyle/>
                    <a:p>
                      <a:pPr algn="l" rtl="0" fontAlgn="base"/>
                      <a:r>
                        <a:rPr lang="en-AU" sz="1400" b="0" i="0">
                          <a:effectLst/>
                          <a:latin typeface="Arial light"/>
                        </a:rPr>
                        <a:t>Step Change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43%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2029-30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$24m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$16.66B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3374663"/>
                  </a:ext>
                </a:extLst>
              </a:tr>
              <a:tr h="358629">
                <a:tc>
                  <a:txBody>
                    <a:bodyPr/>
                    <a:lstStyle/>
                    <a:p>
                      <a:pPr algn="l" rtl="0" fontAlgn="base"/>
                      <a:r>
                        <a:rPr lang="en-AU" sz="1400" b="0" i="0">
                          <a:effectLst/>
                          <a:latin typeface="Arial light"/>
                        </a:rPr>
                        <a:t>Progressive Change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42%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2047-48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solidFill>
                            <a:srgbClr val="FF0000"/>
                          </a:solidFill>
                          <a:effectLst/>
                          <a:latin typeface="Arial light"/>
                        </a:rPr>
                        <a:t>-$120m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$13.64B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02786335"/>
                  </a:ext>
                </a:extLst>
              </a:tr>
              <a:tr h="358629">
                <a:tc>
                  <a:txBody>
                    <a:bodyPr/>
                    <a:lstStyle/>
                    <a:p>
                      <a:pPr algn="l" rtl="0" fontAlgn="base"/>
                      <a:r>
                        <a:rPr lang="en-AU" sz="1400" b="0" i="0">
                          <a:effectLst/>
                          <a:latin typeface="Arial light"/>
                        </a:rPr>
                        <a:t>Green Energy Exports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15%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2029-30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$370m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$59.6B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38234617"/>
                  </a:ext>
                </a:extLst>
              </a:tr>
              <a:tr h="806914">
                <a:tc>
                  <a:txBody>
                    <a:bodyPr/>
                    <a:lstStyle/>
                    <a:p>
                      <a:pPr algn="l" rtl="0" fontAlgn="base"/>
                      <a:r>
                        <a:rPr lang="en-US" sz="1400" b="0" i="0">
                          <a:effectLst/>
                          <a:latin typeface="Arial light"/>
                        </a:rPr>
                        <a:t>Step Change Additional Load Sensitivity </a:t>
                      </a:r>
                      <a:endParaRPr lang="en-US"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Alternative to Step Change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2029-30 </a:t>
                      </a:r>
                      <a:endParaRPr lang="en-AU" sz="3200" b="0" i="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$75m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r>
                        <a:rPr lang="en-AU" sz="1400" b="0" i="0">
                          <a:effectLst/>
                          <a:latin typeface="Arial light"/>
                        </a:rPr>
                        <a:t>$43.46B </a:t>
                      </a:r>
                      <a:endParaRPr lang="en-AU" sz="3200"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84319924"/>
                  </a:ext>
                </a:extLst>
              </a:tr>
            </a:tbl>
          </a:graphicData>
        </a:graphic>
      </p:graphicFrame>
      <p:sp>
        <p:nvSpPr>
          <p:cNvPr id="5" name="TextBox 4">
            <a:extLst>
              <a:ext uri="{FF2B5EF4-FFF2-40B4-BE49-F238E27FC236}">
                <a16:creationId xmlns:a16="http://schemas.microsoft.com/office/drawing/2014/main" id="{21D1361A-584B-2262-05A5-FDBC22CA7733}"/>
              </a:ext>
            </a:extLst>
          </p:cNvPr>
          <p:cNvSpPr txBox="1"/>
          <p:nvPr/>
        </p:nvSpPr>
        <p:spPr>
          <a:xfrm>
            <a:off x="1005951" y="3658163"/>
            <a:ext cx="2758512" cy="307777"/>
          </a:xfrm>
          <a:prstGeom prst="rect">
            <a:avLst/>
          </a:prstGeom>
          <a:noFill/>
        </p:spPr>
        <p:txBody>
          <a:bodyPr wrap="none" rtlCol="0">
            <a:spAutoFit/>
          </a:bodyPr>
          <a:lstStyle/>
          <a:p>
            <a:r>
              <a:rPr lang="en-US" sz="1400"/>
              <a:t>TABLE: ISP Net-Market Benefits</a:t>
            </a:r>
            <a:endParaRPr lang="en-AU" sz="1400"/>
          </a:p>
        </p:txBody>
      </p:sp>
    </p:spTree>
    <p:extLst>
      <p:ext uri="{BB962C8B-B14F-4D97-AF65-F5344CB8AC3E}">
        <p14:creationId xmlns:p14="http://schemas.microsoft.com/office/powerpoint/2010/main" val="47983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E36563-13C4-C768-1FB2-7BE2A343E399}"/>
              </a:ext>
            </a:extLst>
          </p:cNvPr>
          <p:cNvPicPr>
            <a:picLocks noGrp="1" noChangeAspect="1"/>
          </p:cNvPicPr>
          <p:nvPr>
            <p:ph idx="1"/>
          </p:nvPr>
        </p:nvPicPr>
        <p:blipFill rotWithShape="1">
          <a:blip r:embed="rId2"/>
          <a:srcRect t="15463"/>
          <a:stretch/>
        </p:blipFill>
        <p:spPr>
          <a:xfrm>
            <a:off x="4470511" y="1847849"/>
            <a:ext cx="3232667" cy="4351191"/>
          </a:xfrm>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82C94-63C3-A24B-A8F6-04A150B5997D}" type="slidenum">
              <a:rPr kumimoji="0" lang="en-US" sz="1000" b="0" i="0" u="none" strike="noStrike" kern="1200" cap="none" spc="0" normalizeH="0" baseline="0" noProof="0" smtClean="0">
                <a:ln>
                  <a:noFill/>
                </a:ln>
                <a:solidFill>
                  <a:srgbClr val="2E363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2E3639"/>
              </a:solidFill>
              <a:effectLst/>
              <a:uLnTx/>
              <a:uFillTx/>
              <a:latin typeface="Arial"/>
              <a:ea typeface="+mn-ea"/>
              <a:cs typeface="+mn-cs"/>
            </a:endParaRPr>
          </a:p>
        </p:txBody>
      </p:sp>
      <p:sp>
        <p:nvSpPr>
          <p:cNvPr id="5" name="Title 3"/>
          <p:cNvSpPr>
            <a:spLocks noGrp="1"/>
          </p:cNvSpPr>
          <p:nvPr>
            <p:ph type="title"/>
          </p:nvPr>
        </p:nvSpPr>
        <p:spPr/>
        <p:txBody>
          <a:bodyPr vert="horz" lIns="91440" tIns="45720" rIns="91440" bIns="45720" rtlCol="0" anchor="t" anchorCtr="0">
            <a:noAutofit/>
          </a:bodyPr>
          <a:lstStyle/>
          <a:p>
            <a:r>
              <a:rPr lang="en-US" sz="2900"/>
              <a:t>AEMO Consultation – 2026 Integrated System Plan </a:t>
            </a:r>
            <a:br>
              <a:rPr lang="en-US" sz="2900"/>
            </a:br>
            <a:r>
              <a:rPr lang="en-US" sz="2000"/>
              <a:t>(Three key processes)</a:t>
            </a:r>
          </a:p>
        </p:txBody>
      </p:sp>
      <p:sp>
        <p:nvSpPr>
          <p:cNvPr id="7" name="TextBox 6">
            <a:extLst>
              <a:ext uri="{FF2B5EF4-FFF2-40B4-BE49-F238E27FC236}">
                <a16:creationId xmlns:a16="http://schemas.microsoft.com/office/drawing/2014/main" id="{6EED3A0D-6626-02B7-E4B2-47DCE3E232F8}"/>
              </a:ext>
            </a:extLst>
          </p:cNvPr>
          <p:cNvSpPr txBox="1"/>
          <p:nvPr/>
        </p:nvSpPr>
        <p:spPr>
          <a:xfrm>
            <a:off x="4874813" y="1366528"/>
            <a:ext cx="2710999" cy="369332"/>
          </a:xfrm>
          <a:prstGeom prst="rect">
            <a:avLst/>
          </a:prstGeom>
          <a:noFill/>
        </p:spPr>
        <p:txBody>
          <a:bodyPr wrap="none" rtlCol="0">
            <a:spAutoFit/>
          </a:bodyPr>
          <a:lstStyle/>
          <a:p>
            <a:r>
              <a:rPr lang="en-US"/>
              <a:t>2025 IASR Consultation </a:t>
            </a:r>
            <a:endParaRPr lang="en-AU"/>
          </a:p>
        </p:txBody>
      </p:sp>
      <p:sp>
        <p:nvSpPr>
          <p:cNvPr id="8" name="TextBox 7">
            <a:extLst>
              <a:ext uri="{FF2B5EF4-FFF2-40B4-BE49-F238E27FC236}">
                <a16:creationId xmlns:a16="http://schemas.microsoft.com/office/drawing/2014/main" id="{85C899FC-486D-A35A-0079-9799A87399F9}"/>
              </a:ext>
            </a:extLst>
          </p:cNvPr>
          <p:cNvSpPr txBox="1"/>
          <p:nvPr/>
        </p:nvSpPr>
        <p:spPr>
          <a:xfrm>
            <a:off x="591158" y="1366528"/>
            <a:ext cx="3070071" cy="646331"/>
          </a:xfrm>
          <a:prstGeom prst="rect">
            <a:avLst/>
          </a:prstGeom>
          <a:noFill/>
        </p:spPr>
        <p:txBody>
          <a:bodyPr wrap="none" rtlCol="0">
            <a:spAutoFit/>
          </a:bodyPr>
          <a:lstStyle/>
          <a:p>
            <a:r>
              <a:rPr lang="en-US"/>
              <a:t>AEMO Demand Forecasting</a:t>
            </a:r>
          </a:p>
          <a:p>
            <a:r>
              <a:rPr lang="en-US"/>
              <a:t>Methodology Consultation</a:t>
            </a:r>
            <a:endParaRPr lang="en-AU"/>
          </a:p>
        </p:txBody>
      </p:sp>
      <p:pic>
        <p:nvPicPr>
          <p:cNvPr id="10" name="Picture 9">
            <a:extLst>
              <a:ext uri="{FF2B5EF4-FFF2-40B4-BE49-F238E27FC236}">
                <a16:creationId xmlns:a16="http://schemas.microsoft.com/office/drawing/2014/main" id="{2DFAEE48-DFF5-2FC9-7905-11FC2E5D4CF2}"/>
              </a:ext>
            </a:extLst>
          </p:cNvPr>
          <p:cNvPicPr>
            <a:picLocks noChangeAspect="1"/>
          </p:cNvPicPr>
          <p:nvPr/>
        </p:nvPicPr>
        <p:blipFill>
          <a:blip r:embed="rId3"/>
          <a:stretch>
            <a:fillRect/>
          </a:stretch>
        </p:blipFill>
        <p:spPr>
          <a:xfrm>
            <a:off x="444467" y="1988632"/>
            <a:ext cx="3580771" cy="4076771"/>
          </a:xfrm>
          <a:prstGeom prst="rect">
            <a:avLst/>
          </a:prstGeom>
        </p:spPr>
      </p:pic>
      <p:sp>
        <p:nvSpPr>
          <p:cNvPr id="11" name="TextBox 10">
            <a:extLst>
              <a:ext uri="{FF2B5EF4-FFF2-40B4-BE49-F238E27FC236}">
                <a16:creationId xmlns:a16="http://schemas.microsoft.com/office/drawing/2014/main" id="{DC75E867-1C23-0C29-9B9F-E111B524FBCE}"/>
              </a:ext>
            </a:extLst>
          </p:cNvPr>
          <p:cNvSpPr txBox="1"/>
          <p:nvPr/>
        </p:nvSpPr>
        <p:spPr>
          <a:xfrm>
            <a:off x="8819267" y="1385578"/>
            <a:ext cx="2001510" cy="369332"/>
          </a:xfrm>
          <a:prstGeom prst="rect">
            <a:avLst/>
          </a:prstGeom>
          <a:noFill/>
        </p:spPr>
        <p:txBody>
          <a:bodyPr wrap="none" rtlCol="0">
            <a:spAutoFit/>
          </a:bodyPr>
          <a:lstStyle/>
          <a:p>
            <a:r>
              <a:rPr lang="en-US"/>
              <a:t>ISP Methodology </a:t>
            </a:r>
            <a:endParaRPr lang="en-AU"/>
          </a:p>
        </p:txBody>
      </p:sp>
      <p:pic>
        <p:nvPicPr>
          <p:cNvPr id="12" name="Content Placeholder 3">
            <a:extLst>
              <a:ext uri="{FF2B5EF4-FFF2-40B4-BE49-F238E27FC236}">
                <a16:creationId xmlns:a16="http://schemas.microsoft.com/office/drawing/2014/main" id="{7EF8FCA6-18E2-F781-050C-EB26AC380226}"/>
              </a:ext>
            </a:extLst>
          </p:cNvPr>
          <p:cNvPicPr>
            <a:picLocks noChangeAspect="1"/>
          </p:cNvPicPr>
          <p:nvPr/>
        </p:nvPicPr>
        <p:blipFill rotWithShape="1">
          <a:blip r:embed="rId2"/>
          <a:srcRect l="5680" t="40137" r="83863" b="30522"/>
          <a:stretch/>
        </p:blipFill>
        <p:spPr>
          <a:xfrm>
            <a:off x="8691166" y="1982602"/>
            <a:ext cx="344313" cy="1538287"/>
          </a:xfrm>
          <a:prstGeom prst="rect">
            <a:avLst/>
          </a:prstGeom>
        </p:spPr>
      </p:pic>
      <p:sp>
        <p:nvSpPr>
          <p:cNvPr id="13" name="TextBox 12">
            <a:extLst>
              <a:ext uri="{FF2B5EF4-FFF2-40B4-BE49-F238E27FC236}">
                <a16:creationId xmlns:a16="http://schemas.microsoft.com/office/drawing/2014/main" id="{BB47926C-9695-0337-661D-1F88E5BCBFCF}"/>
              </a:ext>
            </a:extLst>
          </p:cNvPr>
          <p:cNvSpPr txBox="1"/>
          <p:nvPr/>
        </p:nvSpPr>
        <p:spPr>
          <a:xfrm>
            <a:off x="9009767" y="1973392"/>
            <a:ext cx="2141933" cy="423193"/>
          </a:xfrm>
          <a:prstGeom prst="rect">
            <a:avLst/>
          </a:prstGeom>
          <a:noFill/>
        </p:spPr>
        <p:txBody>
          <a:bodyPr wrap="none" rtlCol="0">
            <a:spAutoFit/>
          </a:bodyPr>
          <a:lstStyle/>
          <a:p>
            <a:r>
              <a:rPr lang="en-US" sz="1050" b="1"/>
              <a:t>ISP Methodology Issues Paper</a:t>
            </a:r>
          </a:p>
          <a:p>
            <a:r>
              <a:rPr lang="en-US" sz="800"/>
              <a:t>23 October 2024</a:t>
            </a:r>
            <a:r>
              <a:rPr lang="en-US" sz="1100"/>
              <a:t> </a:t>
            </a:r>
            <a:endParaRPr lang="en-AU" sz="1100"/>
          </a:p>
        </p:txBody>
      </p:sp>
      <p:sp>
        <p:nvSpPr>
          <p:cNvPr id="14" name="TextBox 13">
            <a:extLst>
              <a:ext uri="{FF2B5EF4-FFF2-40B4-BE49-F238E27FC236}">
                <a16:creationId xmlns:a16="http://schemas.microsoft.com/office/drawing/2014/main" id="{39508BF3-4BAD-2A21-DBE4-C69BB57F292D}"/>
              </a:ext>
            </a:extLst>
          </p:cNvPr>
          <p:cNvSpPr txBox="1"/>
          <p:nvPr/>
        </p:nvSpPr>
        <p:spPr>
          <a:xfrm>
            <a:off x="9035479" y="2682052"/>
            <a:ext cx="1625766" cy="377026"/>
          </a:xfrm>
          <a:prstGeom prst="rect">
            <a:avLst/>
          </a:prstGeom>
          <a:noFill/>
        </p:spPr>
        <p:txBody>
          <a:bodyPr wrap="none" rtlCol="0">
            <a:spAutoFit/>
          </a:bodyPr>
          <a:lstStyle/>
          <a:p>
            <a:r>
              <a:rPr lang="en-US" sz="1050" b="1"/>
              <a:t>Draft ISP Methodology</a:t>
            </a:r>
          </a:p>
          <a:p>
            <a:r>
              <a:rPr lang="en-US" sz="800"/>
              <a:t>13 March 2025</a:t>
            </a:r>
            <a:endParaRPr lang="en-AU" sz="1100"/>
          </a:p>
        </p:txBody>
      </p:sp>
      <p:sp>
        <p:nvSpPr>
          <p:cNvPr id="15" name="TextBox 14">
            <a:extLst>
              <a:ext uri="{FF2B5EF4-FFF2-40B4-BE49-F238E27FC236}">
                <a16:creationId xmlns:a16="http://schemas.microsoft.com/office/drawing/2014/main" id="{F1C233B5-C597-2D2B-5AA1-6548A195E807}"/>
              </a:ext>
            </a:extLst>
          </p:cNvPr>
          <p:cNvSpPr txBox="1"/>
          <p:nvPr/>
        </p:nvSpPr>
        <p:spPr>
          <a:xfrm>
            <a:off x="9009767" y="3253976"/>
            <a:ext cx="1951175" cy="377026"/>
          </a:xfrm>
          <a:prstGeom prst="rect">
            <a:avLst/>
          </a:prstGeom>
          <a:noFill/>
        </p:spPr>
        <p:txBody>
          <a:bodyPr wrap="none" rtlCol="0">
            <a:spAutoFit/>
          </a:bodyPr>
          <a:lstStyle/>
          <a:p>
            <a:r>
              <a:rPr lang="en-US" sz="1050" b="1"/>
              <a:t>ISP Methodology Published</a:t>
            </a:r>
          </a:p>
          <a:p>
            <a:r>
              <a:rPr lang="en-US" sz="800"/>
              <a:t>25 June 2025</a:t>
            </a:r>
            <a:endParaRPr lang="en-AU" sz="1100"/>
          </a:p>
        </p:txBody>
      </p:sp>
    </p:spTree>
    <p:extLst>
      <p:ext uri="{BB962C8B-B14F-4D97-AF65-F5344CB8AC3E}">
        <p14:creationId xmlns:p14="http://schemas.microsoft.com/office/powerpoint/2010/main" val="124633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normAutofit/>
          </a:bodyPr>
          <a:lstStyle/>
          <a:p>
            <a:r>
              <a:rPr lang="en-US"/>
              <a:t>AEMO Consultation – 2026 Integrated System Plan </a:t>
            </a:r>
          </a:p>
        </p:txBody>
      </p:sp>
      <p:sp>
        <p:nvSpPr>
          <p:cNvPr id="6" name="Content Placeholder 5">
            <a:extLst>
              <a:ext uri="{FF2B5EF4-FFF2-40B4-BE49-F238E27FC236}">
                <a16:creationId xmlns:a16="http://schemas.microsoft.com/office/drawing/2014/main" id="{95283C24-5DAC-CF38-7B8B-9A866B63C341}"/>
              </a:ext>
            </a:extLst>
          </p:cNvPr>
          <p:cNvSpPr>
            <a:spLocks noGrp="1"/>
          </p:cNvSpPr>
          <p:nvPr>
            <p:ph idx="1"/>
          </p:nvPr>
        </p:nvSpPr>
        <p:spPr/>
        <p:txBody>
          <a:bodyPr/>
          <a:lstStyle/>
          <a:p>
            <a:r>
              <a:rPr lang="en-AU"/>
              <a:t>INSERT TIMELINE</a:t>
            </a:r>
          </a:p>
        </p:txBody>
      </p:sp>
      <p:pic>
        <p:nvPicPr>
          <p:cNvPr id="7" name="Picture 6" descr="A screenshot of a computer&#10;&#10;Description automatically generated">
            <a:extLst>
              <a:ext uri="{FF2B5EF4-FFF2-40B4-BE49-F238E27FC236}">
                <a16:creationId xmlns:a16="http://schemas.microsoft.com/office/drawing/2014/main" id="{3B56E54D-1041-4BED-EEAE-15CF41AA8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739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494848" y="6403367"/>
            <a:ext cx="474732" cy="28216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82C94-63C3-A24B-A8F6-04A150B5997D}" type="slidenum">
              <a:rPr kumimoji="0" lang="en-US" sz="1000" b="0" i="0" u="none" strike="noStrike" kern="1200" cap="none" spc="0" normalizeH="0" baseline="0" noProof="0" smtClean="0">
                <a:ln>
                  <a:noFill/>
                </a:ln>
                <a:solidFill>
                  <a:srgbClr val="2E363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2E3639"/>
              </a:solidFill>
              <a:effectLst/>
              <a:uLnTx/>
              <a:uFillTx/>
              <a:latin typeface="Arial"/>
              <a:ea typeface="+mn-ea"/>
              <a:cs typeface="+mn-cs"/>
            </a:endParaRPr>
          </a:p>
        </p:txBody>
      </p:sp>
      <p:sp>
        <p:nvSpPr>
          <p:cNvPr id="5" name="Title 3"/>
          <p:cNvSpPr>
            <a:spLocks noGrp="1"/>
          </p:cNvSpPr>
          <p:nvPr>
            <p:ph type="title"/>
          </p:nvPr>
        </p:nvSpPr>
        <p:spPr/>
        <p:txBody>
          <a:bodyPr>
            <a:normAutofit/>
          </a:bodyPr>
          <a:lstStyle/>
          <a:p>
            <a:r>
              <a:rPr lang="en-US"/>
              <a:t>GEN - Regulated Investment Test for Transmission</a:t>
            </a:r>
          </a:p>
        </p:txBody>
      </p:sp>
      <p:sp>
        <p:nvSpPr>
          <p:cNvPr id="6" name="Content Placeholder 5">
            <a:extLst>
              <a:ext uri="{FF2B5EF4-FFF2-40B4-BE49-F238E27FC236}">
                <a16:creationId xmlns:a16="http://schemas.microsoft.com/office/drawing/2014/main" id="{0052EAE6-AB17-4D53-D150-BE7DEE91C052}"/>
              </a:ext>
            </a:extLst>
          </p:cNvPr>
          <p:cNvSpPr>
            <a:spLocks noGrp="1"/>
          </p:cNvSpPr>
          <p:nvPr>
            <p:ph idx="1"/>
          </p:nvPr>
        </p:nvSpPr>
        <p:spPr>
          <a:xfrm>
            <a:off x="352498" y="1194544"/>
            <a:ext cx="3557647" cy="468492"/>
          </a:xfrm>
        </p:spPr>
        <p:txBody>
          <a:bodyPr/>
          <a:lstStyle/>
          <a:p>
            <a:pPr marL="0" indent="0" algn="ctr">
              <a:buNone/>
            </a:pPr>
            <a:r>
              <a:rPr lang="en-US" sz="1600"/>
              <a:t>Project Assessment Draft Report </a:t>
            </a:r>
            <a:endParaRPr lang="en-AU" sz="1600"/>
          </a:p>
        </p:txBody>
      </p:sp>
      <p:pic>
        <p:nvPicPr>
          <p:cNvPr id="9" name="Picture 8">
            <a:extLst>
              <a:ext uri="{FF2B5EF4-FFF2-40B4-BE49-F238E27FC236}">
                <a16:creationId xmlns:a16="http://schemas.microsoft.com/office/drawing/2014/main" id="{A491248F-06B3-CD85-EECE-EB80B91891A1}"/>
              </a:ext>
            </a:extLst>
          </p:cNvPr>
          <p:cNvPicPr>
            <a:picLocks noChangeAspect="1"/>
          </p:cNvPicPr>
          <p:nvPr/>
        </p:nvPicPr>
        <p:blipFill rotWithShape="1">
          <a:blip r:embed="rId3"/>
          <a:srcRect r="83906" b="40153"/>
          <a:stretch/>
        </p:blipFill>
        <p:spPr>
          <a:xfrm>
            <a:off x="198054" y="1794012"/>
            <a:ext cx="576296" cy="2439852"/>
          </a:xfrm>
          <a:prstGeom prst="rect">
            <a:avLst/>
          </a:prstGeom>
        </p:spPr>
      </p:pic>
      <p:sp>
        <p:nvSpPr>
          <p:cNvPr id="16" name="TextBox 15">
            <a:extLst>
              <a:ext uri="{FF2B5EF4-FFF2-40B4-BE49-F238E27FC236}">
                <a16:creationId xmlns:a16="http://schemas.microsoft.com/office/drawing/2014/main" id="{7CE886E2-2592-0905-14A8-96B30483C553}"/>
              </a:ext>
            </a:extLst>
          </p:cNvPr>
          <p:cNvSpPr txBox="1"/>
          <p:nvPr/>
        </p:nvSpPr>
        <p:spPr>
          <a:xfrm>
            <a:off x="774350" y="1945892"/>
            <a:ext cx="2784737" cy="423193"/>
          </a:xfrm>
          <a:prstGeom prst="rect">
            <a:avLst/>
          </a:prstGeom>
          <a:noFill/>
        </p:spPr>
        <p:txBody>
          <a:bodyPr wrap="none" rtlCol="0">
            <a:spAutoFit/>
          </a:bodyPr>
          <a:lstStyle/>
          <a:p>
            <a:r>
              <a:rPr lang="en-US" sz="1050" b="1"/>
              <a:t>AEMO Integrated System Plan published</a:t>
            </a:r>
          </a:p>
          <a:p>
            <a:r>
              <a:rPr lang="en-US" sz="800"/>
              <a:t>26 June 2024</a:t>
            </a:r>
            <a:r>
              <a:rPr lang="en-US" sz="1100"/>
              <a:t> </a:t>
            </a:r>
            <a:endParaRPr lang="en-AU" sz="1100"/>
          </a:p>
        </p:txBody>
      </p:sp>
      <p:sp>
        <p:nvSpPr>
          <p:cNvPr id="17" name="TextBox 16">
            <a:extLst>
              <a:ext uri="{FF2B5EF4-FFF2-40B4-BE49-F238E27FC236}">
                <a16:creationId xmlns:a16="http://schemas.microsoft.com/office/drawing/2014/main" id="{736ABB2F-2279-FEF5-65EB-86DF275A4492}"/>
              </a:ext>
            </a:extLst>
          </p:cNvPr>
          <p:cNvSpPr txBox="1"/>
          <p:nvPr/>
        </p:nvSpPr>
        <p:spPr>
          <a:xfrm>
            <a:off x="774350" y="2682664"/>
            <a:ext cx="3425938" cy="423193"/>
          </a:xfrm>
          <a:prstGeom prst="rect">
            <a:avLst/>
          </a:prstGeom>
          <a:noFill/>
        </p:spPr>
        <p:txBody>
          <a:bodyPr wrap="none" rtlCol="0">
            <a:spAutoFit/>
          </a:bodyPr>
          <a:lstStyle/>
          <a:p>
            <a:r>
              <a:rPr lang="en-US" sz="1050" b="1"/>
              <a:t>GEN – Non-Network Solutions (submission close) </a:t>
            </a:r>
          </a:p>
          <a:p>
            <a:r>
              <a:rPr lang="en-US" sz="800"/>
              <a:t>18 September 2024</a:t>
            </a:r>
            <a:r>
              <a:rPr lang="en-US" sz="1100"/>
              <a:t> </a:t>
            </a:r>
            <a:endParaRPr lang="en-AU" sz="1100"/>
          </a:p>
        </p:txBody>
      </p:sp>
      <p:sp>
        <p:nvSpPr>
          <p:cNvPr id="19" name="TextBox 18">
            <a:extLst>
              <a:ext uri="{FF2B5EF4-FFF2-40B4-BE49-F238E27FC236}">
                <a16:creationId xmlns:a16="http://schemas.microsoft.com/office/drawing/2014/main" id="{BCC0997C-2349-3865-326C-4BE521C8F7EF}"/>
              </a:ext>
            </a:extLst>
          </p:cNvPr>
          <p:cNvSpPr txBox="1"/>
          <p:nvPr/>
        </p:nvSpPr>
        <p:spPr>
          <a:xfrm>
            <a:off x="774350" y="3274356"/>
            <a:ext cx="1603324" cy="423193"/>
          </a:xfrm>
          <a:prstGeom prst="rect">
            <a:avLst/>
          </a:prstGeom>
          <a:noFill/>
        </p:spPr>
        <p:txBody>
          <a:bodyPr wrap="square" rtlCol="0">
            <a:spAutoFit/>
          </a:bodyPr>
          <a:lstStyle/>
          <a:p>
            <a:r>
              <a:rPr lang="en-US" sz="1050" b="1"/>
              <a:t>GEN PADR published </a:t>
            </a:r>
          </a:p>
          <a:p>
            <a:r>
              <a:rPr lang="en-US" sz="800"/>
              <a:t>01 December 2025</a:t>
            </a:r>
            <a:r>
              <a:rPr lang="en-US" sz="1100"/>
              <a:t> </a:t>
            </a:r>
            <a:endParaRPr lang="en-AU" sz="1100"/>
          </a:p>
        </p:txBody>
      </p:sp>
      <p:sp>
        <p:nvSpPr>
          <p:cNvPr id="20" name="TextBox 19">
            <a:extLst>
              <a:ext uri="{FF2B5EF4-FFF2-40B4-BE49-F238E27FC236}">
                <a16:creationId xmlns:a16="http://schemas.microsoft.com/office/drawing/2014/main" id="{30361A63-CCB6-7477-CF7F-5825EEFDA288}"/>
              </a:ext>
            </a:extLst>
          </p:cNvPr>
          <p:cNvSpPr txBox="1"/>
          <p:nvPr/>
        </p:nvSpPr>
        <p:spPr>
          <a:xfrm>
            <a:off x="774350" y="3939399"/>
            <a:ext cx="3135795" cy="423193"/>
          </a:xfrm>
          <a:prstGeom prst="rect">
            <a:avLst/>
          </a:prstGeom>
          <a:noFill/>
        </p:spPr>
        <p:txBody>
          <a:bodyPr wrap="square" rtlCol="0">
            <a:spAutoFit/>
          </a:bodyPr>
          <a:lstStyle/>
          <a:p>
            <a:r>
              <a:rPr lang="en-US" sz="1050" b="1"/>
              <a:t>GEN PADR submissions/dispute period close </a:t>
            </a:r>
          </a:p>
          <a:p>
            <a:r>
              <a:rPr lang="en-US" sz="800"/>
              <a:t>20 March 2026</a:t>
            </a:r>
            <a:r>
              <a:rPr lang="en-US" sz="1100"/>
              <a:t> </a:t>
            </a:r>
            <a:endParaRPr lang="en-AU" sz="1100"/>
          </a:p>
        </p:txBody>
      </p:sp>
      <p:sp>
        <p:nvSpPr>
          <p:cNvPr id="28" name="Content Placeholder 5">
            <a:extLst>
              <a:ext uri="{FF2B5EF4-FFF2-40B4-BE49-F238E27FC236}">
                <a16:creationId xmlns:a16="http://schemas.microsoft.com/office/drawing/2014/main" id="{5E106EA4-CC2C-7F04-6372-0DD0DB5AF25A}"/>
              </a:ext>
            </a:extLst>
          </p:cNvPr>
          <p:cNvSpPr txBox="1">
            <a:spLocks/>
          </p:cNvSpPr>
          <p:nvPr/>
        </p:nvSpPr>
        <p:spPr>
          <a:xfrm>
            <a:off x="4045260" y="1167339"/>
            <a:ext cx="3723667" cy="607573"/>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500"/>
              </a:spcBef>
              <a:spcAft>
                <a:spcPts val="500"/>
              </a:spcAft>
              <a:buClr>
                <a:schemeClr val="tx2"/>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lnSpc>
                <a:spcPct val="100000"/>
              </a:lnSpc>
              <a:spcBef>
                <a:spcPts val="500"/>
              </a:spcBef>
              <a:spcAft>
                <a:spcPts val="500"/>
              </a:spcAft>
              <a:buClr>
                <a:schemeClr val="tx2"/>
              </a:buClr>
              <a:buFont typeface=".LucidaGrandeUI" charset="0"/>
              <a:buChar char="□"/>
              <a:defRPr sz="1600" kern="1200" baseline="0">
                <a:solidFill>
                  <a:schemeClr val="tx1"/>
                </a:solidFill>
                <a:latin typeface="+mn-lt"/>
                <a:ea typeface="+mn-ea"/>
                <a:cs typeface="+mn-cs"/>
              </a:defRPr>
            </a:lvl2pPr>
            <a:lvl3pPr marL="1143000" indent="-228600" algn="l" defTabSz="457200" rtl="0" eaLnBrk="1" latinLnBrk="0" hangingPunct="1">
              <a:lnSpc>
                <a:spcPct val="100000"/>
              </a:lnSpc>
              <a:spcBef>
                <a:spcPts val="500"/>
              </a:spcBef>
              <a:spcAft>
                <a:spcPts val="500"/>
              </a:spcAft>
              <a:buClr>
                <a:schemeClr val="tx2"/>
              </a:buClr>
              <a:buFont typeface=".AppleSystemUIFont" charset="-120"/>
              <a:buChar char="−"/>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500"/>
              </a:spcBef>
              <a:spcAft>
                <a:spcPts val="500"/>
              </a:spcAft>
              <a:buClr>
                <a:schemeClr val="tx2"/>
              </a:buClr>
              <a:buFont typeface="Arial" charset="0"/>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500"/>
              </a:spcBef>
              <a:spcAft>
                <a:spcPts val="500"/>
              </a:spcAft>
              <a:buClr>
                <a:schemeClr val="tx2"/>
              </a:buClr>
              <a:buFont typeface="ArialMT"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1600"/>
              <a:t>Contingent Project Application: Stage 1</a:t>
            </a:r>
            <a:endParaRPr lang="en-AU" sz="1600"/>
          </a:p>
        </p:txBody>
      </p:sp>
      <p:sp>
        <p:nvSpPr>
          <p:cNvPr id="30" name="TextBox 29">
            <a:extLst>
              <a:ext uri="{FF2B5EF4-FFF2-40B4-BE49-F238E27FC236}">
                <a16:creationId xmlns:a16="http://schemas.microsoft.com/office/drawing/2014/main" id="{BDF8B432-158D-212A-4985-4291CD294A7E}"/>
              </a:ext>
            </a:extLst>
          </p:cNvPr>
          <p:cNvSpPr txBox="1"/>
          <p:nvPr/>
        </p:nvSpPr>
        <p:spPr>
          <a:xfrm>
            <a:off x="4787576" y="1961181"/>
            <a:ext cx="2784737" cy="423193"/>
          </a:xfrm>
          <a:prstGeom prst="rect">
            <a:avLst/>
          </a:prstGeom>
          <a:noFill/>
        </p:spPr>
        <p:txBody>
          <a:bodyPr wrap="none" rtlCol="0">
            <a:spAutoFit/>
          </a:bodyPr>
          <a:lstStyle/>
          <a:p>
            <a:r>
              <a:rPr lang="en-US" sz="1050" b="1"/>
              <a:t>AEMO Integrated System Plan published</a:t>
            </a:r>
          </a:p>
          <a:p>
            <a:r>
              <a:rPr lang="en-US" sz="800"/>
              <a:t>26 June 2024</a:t>
            </a:r>
            <a:r>
              <a:rPr lang="en-US" sz="1100"/>
              <a:t> </a:t>
            </a:r>
            <a:endParaRPr lang="en-AU" sz="1100"/>
          </a:p>
        </p:txBody>
      </p:sp>
      <p:sp>
        <p:nvSpPr>
          <p:cNvPr id="31" name="TextBox 30">
            <a:extLst>
              <a:ext uri="{FF2B5EF4-FFF2-40B4-BE49-F238E27FC236}">
                <a16:creationId xmlns:a16="http://schemas.microsoft.com/office/drawing/2014/main" id="{BE6AB466-F365-D22F-8A90-97293FD0E4C7}"/>
              </a:ext>
            </a:extLst>
          </p:cNvPr>
          <p:cNvSpPr txBox="1"/>
          <p:nvPr/>
        </p:nvSpPr>
        <p:spPr>
          <a:xfrm>
            <a:off x="4787576" y="2545556"/>
            <a:ext cx="2180405" cy="423193"/>
          </a:xfrm>
          <a:prstGeom prst="rect">
            <a:avLst/>
          </a:prstGeom>
          <a:noFill/>
        </p:spPr>
        <p:txBody>
          <a:bodyPr wrap="none" rtlCol="0">
            <a:spAutoFit/>
          </a:bodyPr>
          <a:lstStyle/>
          <a:p>
            <a:r>
              <a:rPr lang="en-US" sz="1050" b="1"/>
              <a:t>CPA/RIT-T AEMC Rule Change </a:t>
            </a:r>
          </a:p>
          <a:p>
            <a:r>
              <a:rPr lang="en-US" sz="800"/>
              <a:t>September 2024</a:t>
            </a:r>
            <a:r>
              <a:rPr lang="en-US" sz="1100"/>
              <a:t> </a:t>
            </a:r>
            <a:endParaRPr lang="en-AU" sz="1100"/>
          </a:p>
        </p:txBody>
      </p:sp>
      <p:sp>
        <p:nvSpPr>
          <p:cNvPr id="32" name="TextBox 31">
            <a:extLst>
              <a:ext uri="{FF2B5EF4-FFF2-40B4-BE49-F238E27FC236}">
                <a16:creationId xmlns:a16="http://schemas.microsoft.com/office/drawing/2014/main" id="{4C901132-6D90-F18F-7E9C-35008AFB983C}"/>
              </a:ext>
            </a:extLst>
          </p:cNvPr>
          <p:cNvSpPr txBox="1"/>
          <p:nvPr/>
        </p:nvSpPr>
        <p:spPr>
          <a:xfrm>
            <a:off x="4787576" y="3293188"/>
            <a:ext cx="3206141" cy="423193"/>
          </a:xfrm>
          <a:prstGeom prst="rect">
            <a:avLst/>
          </a:prstGeom>
          <a:noFill/>
        </p:spPr>
        <p:txBody>
          <a:bodyPr wrap="square" rtlCol="0">
            <a:spAutoFit/>
          </a:bodyPr>
          <a:lstStyle/>
          <a:p>
            <a:r>
              <a:rPr lang="en-US" sz="1050" b="1"/>
              <a:t>CPA-1 Application</a:t>
            </a:r>
          </a:p>
          <a:p>
            <a:r>
              <a:rPr lang="en-US" sz="800"/>
              <a:t>January 2025 – April 2025</a:t>
            </a:r>
            <a:r>
              <a:rPr lang="en-US" sz="1100"/>
              <a:t> </a:t>
            </a:r>
            <a:endParaRPr lang="en-AU" sz="1100"/>
          </a:p>
        </p:txBody>
      </p:sp>
      <p:pic>
        <p:nvPicPr>
          <p:cNvPr id="35" name="Picture 34">
            <a:extLst>
              <a:ext uri="{FF2B5EF4-FFF2-40B4-BE49-F238E27FC236}">
                <a16:creationId xmlns:a16="http://schemas.microsoft.com/office/drawing/2014/main" id="{BAED815C-FDBE-F227-EC72-C51024AC4573}"/>
              </a:ext>
            </a:extLst>
          </p:cNvPr>
          <p:cNvPicPr>
            <a:picLocks noChangeAspect="1"/>
          </p:cNvPicPr>
          <p:nvPr/>
        </p:nvPicPr>
        <p:blipFill rotWithShape="1">
          <a:blip r:embed="rId3"/>
          <a:srcRect l="4691" t="38595" r="83906" b="21733"/>
          <a:stretch/>
        </p:blipFill>
        <p:spPr>
          <a:xfrm>
            <a:off x="4369981" y="2016008"/>
            <a:ext cx="408324" cy="1617335"/>
          </a:xfrm>
          <a:prstGeom prst="rect">
            <a:avLst/>
          </a:prstGeom>
        </p:spPr>
      </p:pic>
      <p:sp>
        <p:nvSpPr>
          <p:cNvPr id="36" name="Content Placeholder 5">
            <a:extLst>
              <a:ext uri="{FF2B5EF4-FFF2-40B4-BE49-F238E27FC236}">
                <a16:creationId xmlns:a16="http://schemas.microsoft.com/office/drawing/2014/main" id="{9739D39B-032E-F272-D080-6B02626EE49A}"/>
              </a:ext>
            </a:extLst>
          </p:cNvPr>
          <p:cNvSpPr txBox="1">
            <a:spLocks/>
          </p:cNvSpPr>
          <p:nvPr/>
        </p:nvSpPr>
        <p:spPr>
          <a:xfrm>
            <a:off x="7761443" y="1142957"/>
            <a:ext cx="4241017" cy="696787"/>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500"/>
              </a:spcBef>
              <a:spcAft>
                <a:spcPts val="500"/>
              </a:spcAft>
              <a:buClr>
                <a:schemeClr val="tx2"/>
              </a:buClr>
              <a:buFont typeface="Wingdings" charset="2"/>
              <a:buChar char="§"/>
              <a:defRPr sz="1800" kern="1200">
                <a:solidFill>
                  <a:schemeClr val="tx1"/>
                </a:solidFill>
                <a:latin typeface="+mn-lt"/>
                <a:ea typeface="+mn-ea"/>
                <a:cs typeface="+mn-cs"/>
              </a:defRPr>
            </a:lvl1pPr>
            <a:lvl2pPr marL="742950" indent="-285750" algn="l" defTabSz="457200" rtl="0" eaLnBrk="1" latinLnBrk="0" hangingPunct="1">
              <a:lnSpc>
                <a:spcPct val="100000"/>
              </a:lnSpc>
              <a:spcBef>
                <a:spcPts val="500"/>
              </a:spcBef>
              <a:spcAft>
                <a:spcPts val="500"/>
              </a:spcAft>
              <a:buClr>
                <a:schemeClr val="tx2"/>
              </a:buClr>
              <a:buFont typeface=".LucidaGrandeUI" charset="0"/>
              <a:buChar char="□"/>
              <a:defRPr sz="1600" kern="1200" baseline="0">
                <a:solidFill>
                  <a:schemeClr val="tx1"/>
                </a:solidFill>
                <a:latin typeface="+mn-lt"/>
                <a:ea typeface="+mn-ea"/>
                <a:cs typeface="+mn-cs"/>
              </a:defRPr>
            </a:lvl2pPr>
            <a:lvl3pPr marL="1143000" indent="-228600" algn="l" defTabSz="457200" rtl="0" eaLnBrk="1" latinLnBrk="0" hangingPunct="1">
              <a:lnSpc>
                <a:spcPct val="100000"/>
              </a:lnSpc>
              <a:spcBef>
                <a:spcPts val="500"/>
              </a:spcBef>
              <a:spcAft>
                <a:spcPts val="500"/>
              </a:spcAft>
              <a:buClr>
                <a:schemeClr val="tx2"/>
              </a:buClr>
              <a:buFont typeface=".AppleSystemUIFont" charset="-120"/>
              <a:buChar char="−"/>
              <a:defRPr sz="1400" kern="1200">
                <a:solidFill>
                  <a:schemeClr val="tx1"/>
                </a:solidFill>
                <a:latin typeface="+mn-lt"/>
                <a:ea typeface="+mn-ea"/>
                <a:cs typeface="+mn-cs"/>
              </a:defRPr>
            </a:lvl3pPr>
            <a:lvl4pPr marL="1600200" indent="-228600" algn="l" defTabSz="457200" rtl="0" eaLnBrk="1" latinLnBrk="0" hangingPunct="1">
              <a:lnSpc>
                <a:spcPct val="100000"/>
              </a:lnSpc>
              <a:spcBef>
                <a:spcPts val="500"/>
              </a:spcBef>
              <a:spcAft>
                <a:spcPts val="500"/>
              </a:spcAft>
              <a:buClr>
                <a:schemeClr val="tx2"/>
              </a:buClr>
              <a:buFont typeface="Arial" charset="0"/>
              <a:buChar char="•"/>
              <a:defRPr sz="1400" kern="1200">
                <a:solidFill>
                  <a:schemeClr val="tx1"/>
                </a:solidFill>
                <a:latin typeface="+mn-lt"/>
                <a:ea typeface="+mn-ea"/>
                <a:cs typeface="+mn-cs"/>
              </a:defRPr>
            </a:lvl4pPr>
            <a:lvl5pPr marL="2057400" indent="-228600" algn="l" defTabSz="457200" rtl="0" eaLnBrk="1" latinLnBrk="0" hangingPunct="1">
              <a:lnSpc>
                <a:spcPct val="100000"/>
              </a:lnSpc>
              <a:spcBef>
                <a:spcPts val="500"/>
              </a:spcBef>
              <a:spcAft>
                <a:spcPts val="500"/>
              </a:spcAft>
              <a:buClr>
                <a:schemeClr val="tx2"/>
              </a:buClr>
              <a:buFont typeface="ArialMT"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1600"/>
              <a:t>Project Assessment Conclusions Report + Contingent Project Application: Stage 2 </a:t>
            </a:r>
            <a:endParaRPr lang="en-AU" sz="1600"/>
          </a:p>
        </p:txBody>
      </p:sp>
      <p:pic>
        <p:nvPicPr>
          <p:cNvPr id="37" name="Picture 36">
            <a:extLst>
              <a:ext uri="{FF2B5EF4-FFF2-40B4-BE49-F238E27FC236}">
                <a16:creationId xmlns:a16="http://schemas.microsoft.com/office/drawing/2014/main" id="{7C0210D6-D54F-71A9-B54E-CBD821F9955B}"/>
              </a:ext>
            </a:extLst>
          </p:cNvPr>
          <p:cNvPicPr>
            <a:picLocks noChangeAspect="1"/>
          </p:cNvPicPr>
          <p:nvPr/>
        </p:nvPicPr>
        <p:blipFill rotWithShape="1">
          <a:blip r:embed="rId3"/>
          <a:srcRect t="38595" r="83906"/>
          <a:stretch/>
        </p:blipFill>
        <p:spPr>
          <a:xfrm>
            <a:off x="7995212" y="2001670"/>
            <a:ext cx="576296" cy="2503344"/>
          </a:xfrm>
          <a:prstGeom prst="rect">
            <a:avLst/>
          </a:prstGeom>
        </p:spPr>
      </p:pic>
      <p:sp>
        <p:nvSpPr>
          <p:cNvPr id="38" name="TextBox 37">
            <a:extLst>
              <a:ext uri="{FF2B5EF4-FFF2-40B4-BE49-F238E27FC236}">
                <a16:creationId xmlns:a16="http://schemas.microsoft.com/office/drawing/2014/main" id="{1257B7EA-90BA-CB20-9166-F49C2696CA90}"/>
              </a:ext>
            </a:extLst>
          </p:cNvPr>
          <p:cNvSpPr txBox="1"/>
          <p:nvPr/>
        </p:nvSpPr>
        <p:spPr>
          <a:xfrm>
            <a:off x="8571508" y="1921335"/>
            <a:ext cx="1965603" cy="423193"/>
          </a:xfrm>
          <a:prstGeom prst="rect">
            <a:avLst/>
          </a:prstGeom>
          <a:noFill/>
        </p:spPr>
        <p:txBody>
          <a:bodyPr wrap="none" rtlCol="0">
            <a:spAutoFit/>
          </a:bodyPr>
          <a:lstStyle/>
          <a:p>
            <a:r>
              <a:rPr lang="en-US" sz="1050" b="1"/>
              <a:t>Review PADR submissions</a:t>
            </a:r>
          </a:p>
          <a:p>
            <a:r>
              <a:rPr lang="en-US" sz="800"/>
              <a:t>29 December 2025</a:t>
            </a:r>
            <a:r>
              <a:rPr lang="en-US" sz="1100"/>
              <a:t> </a:t>
            </a:r>
            <a:endParaRPr lang="en-AU" sz="1100"/>
          </a:p>
        </p:txBody>
      </p:sp>
      <p:sp>
        <p:nvSpPr>
          <p:cNvPr id="39" name="TextBox 38">
            <a:extLst>
              <a:ext uri="{FF2B5EF4-FFF2-40B4-BE49-F238E27FC236}">
                <a16:creationId xmlns:a16="http://schemas.microsoft.com/office/drawing/2014/main" id="{199FE332-356F-E083-D752-A81F79A50664}"/>
              </a:ext>
            </a:extLst>
          </p:cNvPr>
          <p:cNvSpPr txBox="1"/>
          <p:nvPr/>
        </p:nvSpPr>
        <p:spPr>
          <a:xfrm>
            <a:off x="8571508" y="2513330"/>
            <a:ext cx="3594761" cy="538609"/>
          </a:xfrm>
          <a:prstGeom prst="rect">
            <a:avLst/>
          </a:prstGeom>
          <a:noFill/>
        </p:spPr>
        <p:txBody>
          <a:bodyPr wrap="square" rtlCol="0">
            <a:spAutoFit/>
          </a:bodyPr>
          <a:lstStyle/>
          <a:p>
            <a:r>
              <a:rPr lang="en-US" sz="1050" b="1"/>
              <a:t>Draft Project Assessment Conclusions Report (PACR) – CAP Engagement </a:t>
            </a:r>
          </a:p>
          <a:p>
            <a:r>
              <a:rPr lang="en-US" sz="800"/>
              <a:t>February 2026</a:t>
            </a:r>
            <a:endParaRPr lang="en-AU" sz="1100"/>
          </a:p>
        </p:txBody>
      </p:sp>
      <p:sp>
        <p:nvSpPr>
          <p:cNvPr id="40" name="TextBox 39">
            <a:extLst>
              <a:ext uri="{FF2B5EF4-FFF2-40B4-BE49-F238E27FC236}">
                <a16:creationId xmlns:a16="http://schemas.microsoft.com/office/drawing/2014/main" id="{A727C38A-6DA6-42AA-C5A8-2ECF2D8ECD99}"/>
              </a:ext>
            </a:extLst>
          </p:cNvPr>
          <p:cNvSpPr txBox="1"/>
          <p:nvPr/>
        </p:nvSpPr>
        <p:spPr>
          <a:xfrm>
            <a:off x="8571508" y="3283822"/>
            <a:ext cx="1282723" cy="377026"/>
          </a:xfrm>
          <a:prstGeom prst="rect">
            <a:avLst/>
          </a:prstGeom>
          <a:noFill/>
        </p:spPr>
        <p:txBody>
          <a:bodyPr wrap="none" rtlCol="0">
            <a:spAutoFit/>
          </a:bodyPr>
          <a:lstStyle/>
          <a:p>
            <a:r>
              <a:rPr lang="en-US" sz="1050" b="1"/>
              <a:t>PACR Published </a:t>
            </a:r>
          </a:p>
          <a:p>
            <a:r>
              <a:rPr lang="en-US" sz="800"/>
              <a:t>02 March 2026</a:t>
            </a:r>
            <a:endParaRPr lang="en-AU" sz="1100"/>
          </a:p>
        </p:txBody>
      </p:sp>
      <p:sp>
        <p:nvSpPr>
          <p:cNvPr id="41" name="TextBox 40">
            <a:extLst>
              <a:ext uri="{FF2B5EF4-FFF2-40B4-BE49-F238E27FC236}">
                <a16:creationId xmlns:a16="http://schemas.microsoft.com/office/drawing/2014/main" id="{D8F8E19D-91D9-4888-EFA4-90E10A6F7764}"/>
              </a:ext>
            </a:extLst>
          </p:cNvPr>
          <p:cNvSpPr txBox="1"/>
          <p:nvPr/>
        </p:nvSpPr>
        <p:spPr>
          <a:xfrm>
            <a:off x="8571508" y="3868905"/>
            <a:ext cx="2356735" cy="377026"/>
          </a:xfrm>
          <a:prstGeom prst="rect">
            <a:avLst/>
          </a:prstGeom>
          <a:noFill/>
        </p:spPr>
        <p:txBody>
          <a:bodyPr wrap="none" rtlCol="0">
            <a:spAutoFit/>
          </a:bodyPr>
          <a:lstStyle/>
          <a:p>
            <a:r>
              <a:rPr lang="en-US" sz="1050" b="1"/>
              <a:t>Contingent Project Application (2)</a:t>
            </a:r>
          </a:p>
          <a:p>
            <a:r>
              <a:rPr lang="en-US" sz="800"/>
              <a:t>May 2026 – June 2026</a:t>
            </a:r>
            <a:endParaRPr lang="en-AU" sz="1100"/>
          </a:p>
        </p:txBody>
      </p:sp>
      <p:pic>
        <p:nvPicPr>
          <p:cNvPr id="42" name="Picture 41">
            <a:extLst>
              <a:ext uri="{FF2B5EF4-FFF2-40B4-BE49-F238E27FC236}">
                <a16:creationId xmlns:a16="http://schemas.microsoft.com/office/drawing/2014/main" id="{3A1475E1-EEE9-A198-1B91-05FE44FFA311}"/>
              </a:ext>
            </a:extLst>
          </p:cNvPr>
          <p:cNvPicPr>
            <a:picLocks noChangeAspect="1"/>
          </p:cNvPicPr>
          <p:nvPr/>
        </p:nvPicPr>
        <p:blipFill rotWithShape="1">
          <a:blip r:embed="rId3"/>
          <a:srcRect l="4691" t="38595" r="83906" b="21733"/>
          <a:stretch/>
        </p:blipFill>
        <p:spPr>
          <a:xfrm>
            <a:off x="375297" y="2714819"/>
            <a:ext cx="408324" cy="1617335"/>
          </a:xfrm>
          <a:prstGeom prst="rect">
            <a:avLst/>
          </a:prstGeom>
        </p:spPr>
      </p:pic>
      <p:graphicFrame>
        <p:nvGraphicFramePr>
          <p:cNvPr id="7" name="Table 6">
            <a:extLst>
              <a:ext uri="{FF2B5EF4-FFF2-40B4-BE49-F238E27FC236}">
                <a16:creationId xmlns:a16="http://schemas.microsoft.com/office/drawing/2014/main" id="{A4573EC7-22D5-A984-8670-29858C7EAD96}"/>
              </a:ext>
            </a:extLst>
          </p:cNvPr>
          <p:cNvGraphicFramePr>
            <a:graphicFrameLocks noGrp="1"/>
          </p:cNvGraphicFramePr>
          <p:nvPr>
            <p:extLst>
              <p:ext uri="{D42A27DB-BD31-4B8C-83A1-F6EECF244321}">
                <p14:modId xmlns:p14="http://schemas.microsoft.com/office/powerpoint/2010/main" val="1552641675"/>
              </p:ext>
            </p:extLst>
          </p:nvPr>
        </p:nvGraphicFramePr>
        <p:xfrm>
          <a:off x="621478" y="4849559"/>
          <a:ext cx="10928352" cy="558151"/>
        </p:xfrm>
        <a:graphic>
          <a:graphicData uri="http://schemas.openxmlformats.org/drawingml/2006/table">
            <a:tbl>
              <a:tblPr firstRow="1" bandRow="1">
                <a:tableStyleId>{F5AB1C69-6EDB-4FF4-983F-18BD219EF322}</a:tableStyleId>
              </a:tblPr>
              <a:tblGrid>
                <a:gridCol w="3642784">
                  <a:extLst>
                    <a:ext uri="{9D8B030D-6E8A-4147-A177-3AD203B41FA5}">
                      <a16:colId xmlns:a16="http://schemas.microsoft.com/office/drawing/2014/main" val="2673335121"/>
                    </a:ext>
                  </a:extLst>
                </a:gridCol>
                <a:gridCol w="3642784">
                  <a:extLst>
                    <a:ext uri="{9D8B030D-6E8A-4147-A177-3AD203B41FA5}">
                      <a16:colId xmlns:a16="http://schemas.microsoft.com/office/drawing/2014/main" val="2505550032"/>
                    </a:ext>
                  </a:extLst>
                </a:gridCol>
                <a:gridCol w="3642784">
                  <a:extLst>
                    <a:ext uri="{9D8B030D-6E8A-4147-A177-3AD203B41FA5}">
                      <a16:colId xmlns:a16="http://schemas.microsoft.com/office/drawing/2014/main" val="3366173511"/>
                    </a:ext>
                  </a:extLst>
                </a:gridCol>
              </a:tblGrid>
              <a:tr h="558151">
                <a:tc>
                  <a:txBody>
                    <a:bodyPr/>
                    <a:lstStyle/>
                    <a:p>
                      <a:pPr algn="ctr"/>
                      <a:r>
                        <a:rPr lang="en-US"/>
                        <a:t>Involve/Collaborate </a:t>
                      </a:r>
                      <a:endParaRPr lang="en-AU"/>
                    </a:p>
                  </a:txBody>
                  <a:tcPr anchor="ctr"/>
                </a:tc>
                <a:tc>
                  <a:txBody>
                    <a:bodyPr/>
                    <a:lstStyle/>
                    <a:p>
                      <a:pPr algn="ctr"/>
                      <a:r>
                        <a:rPr lang="en-US"/>
                        <a:t>Consult</a:t>
                      </a:r>
                      <a:endParaRPr lang="en-AU"/>
                    </a:p>
                  </a:txBody>
                  <a:tcPr anchor="ctr"/>
                </a:tc>
                <a:tc>
                  <a:txBody>
                    <a:bodyPr/>
                    <a:lstStyle/>
                    <a:p>
                      <a:pPr algn="ctr"/>
                      <a:r>
                        <a:rPr lang="en-US"/>
                        <a:t>Inform</a:t>
                      </a:r>
                      <a:endParaRPr lang="en-AU"/>
                    </a:p>
                  </a:txBody>
                  <a:tcPr anchor="ctr"/>
                </a:tc>
                <a:extLst>
                  <a:ext uri="{0D108BD9-81ED-4DB2-BD59-A6C34878D82A}">
                    <a16:rowId xmlns:a16="http://schemas.microsoft.com/office/drawing/2014/main" val="3197129149"/>
                  </a:ext>
                </a:extLst>
              </a:tr>
            </a:tbl>
          </a:graphicData>
        </a:graphic>
      </p:graphicFrame>
      <p:sp>
        <p:nvSpPr>
          <p:cNvPr id="8" name="TextBox 7">
            <a:extLst>
              <a:ext uri="{FF2B5EF4-FFF2-40B4-BE49-F238E27FC236}">
                <a16:creationId xmlns:a16="http://schemas.microsoft.com/office/drawing/2014/main" id="{85B22081-420E-ACCC-A187-DB960C796D4C}"/>
              </a:ext>
            </a:extLst>
          </p:cNvPr>
          <p:cNvSpPr txBox="1"/>
          <p:nvPr/>
        </p:nvSpPr>
        <p:spPr>
          <a:xfrm>
            <a:off x="260808" y="4595700"/>
            <a:ext cx="1494915"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a:t>IAP2 Spectrum</a:t>
            </a:r>
            <a:endParaRPr lang="en-AU" sz="1400"/>
          </a:p>
        </p:txBody>
      </p:sp>
    </p:spTree>
    <p:extLst>
      <p:ext uri="{BB962C8B-B14F-4D97-AF65-F5344CB8AC3E}">
        <p14:creationId xmlns:p14="http://schemas.microsoft.com/office/powerpoint/2010/main" val="86169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494848" y="6403367"/>
            <a:ext cx="474732" cy="28216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82C94-63C3-A24B-A8F6-04A150B5997D}" type="slidenum">
              <a:rPr kumimoji="0" lang="en-US" sz="1000" b="0" i="0" u="none" strike="noStrike" kern="1200" cap="none" spc="0" normalizeH="0" baseline="0" noProof="0" smtClean="0">
                <a:ln>
                  <a:noFill/>
                </a:ln>
                <a:solidFill>
                  <a:srgbClr val="2E363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2E3639"/>
              </a:solidFill>
              <a:effectLst/>
              <a:uLnTx/>
              <a:uFillTx/>
              <a:latin typeface="Arial"/>
              <a:ea typeface="+mn-ea"/>
              <a:cs typeface="+mn-cs"/>
            </a:endParaRPr>
          </a:p>
        </p:txBody>
      </p:sp>
      <p:sp>
        <p:nvSpPr>
          <p:cNvPr id="5" name="Title 3"/>
          <p:cNvSpPr>
            <a:spLocks noGrp="1"/>
          </p:cNvSpPr>
          <p:nvPr>
            <p:ph type="title"/>
          </p:nvPr>
        </p:nvSpPr>
        <p:spPr/>
        <p:txBody>
          <a:bodyPr>
            <a:normAutofit/>
          </a:bodyPr>
          <a:lstStyle/>
          <a:p>
            <a:r>
              <a:rPr lang="en-US"/>
              <a:t>GEN - Regulated Investment Test for Transmission</a:t>
            </a:r>
          </a:p>
        </p:txBody>
      </p:sp>
      <p:sp>
        <p:nvSpPr>
          <p:cNvPr id="4" name="Content Placeholder 3">
            <a:extLst>
              <a:ext uri="{FF2B5EF4-FFF2-40B4-BE49-F238E27FC236}">
                <a16:creationId xmlns:a16="http://schemas.microsoft.com/office/drawing/2014/main" id="{375DE9B0-8C78-318C-D979-18AC9BAE876D}"/>
              </a:ext>
            </a:extLst>
          </p:cNvPr>
          <p:cNvSpPr>
            <a:spLocks noGrp="1"/>
          </p:cNvSpPr>
          <p:nvPr>
            <p:ph idx="1"/>
          </p:nvPr>
        </p:nvSpPr>
        <p:spPr/>
        <p:txBody>
          <a:bodyPr/>
          <a:lstStyle/>
          <a:p>
            <a:r>
              <a:rPr lang="en-AU"/>
              <a:t>INSERT TIMELINE</a:t>
            </a:r>
          </a:p>
        </p:txBody>
      </p:sp>
      <p:pic>
        <p:nvPicPr>
          <p:cNvPr id="7" name="Picture 6" descr="A screenshot of a computer screen&#10;&#10;Description automatically generated">
            <a:extLst>
              <a:ext uri="{FF2B5EF4-FFF2-40B4-BE49-F238E27FC236}">
                <a16:creationId xmlns:a16="http://schemas.microsoft.com/office/drawing/2014/main" id="{6EBF1B60-59C8-B266-0E9E-A457F69B7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897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98F58-BA8C-0ED7-B2FA-5867596A2046}"/>
              </a:ext>
            </a:extLst>
          </p:cNvPr>
          <p:cNvSpPr>
            <a:spLocks noGrp="1"/>
          </p:cNvSpPr>
          <p:nvPr>
            <p:ph type="ctrTitle"/>
          </p:nvPr>
        </p:nvSpPr>
        <p:spPr/>
        <p:txBody>
          <a:bodyPr/>
          <a:lstStyle/>
          <a:p>
            <a:r>
              <a:rPr lang="en-US"/>
              <a:t>Update on ISP </a:t>
            </a:r>
            <a:br>
              <a:rPr lang="en-US"/>
            </a:br>
            <a:r>
              <a:rPr lang="en-US"/>
              <a:t>(Integrated System Plan)</a:t>
            </a:r>
            <a:endParaRPr lang="en-AU"/>
          </a:p>
        </p:txBody>
      </p:sp>
      <p:sp>
        <p:nvSpPr>
          <p:cNvPr id="3" name="Subtitle 2">
            <a:extLst>
              <a:ext uri="{FF2B5EF4-FFF2-40B4-BE49-F238E27FC236}">
                <a16:creationId xmlns:a16="http://schemas.microsoft.com/office/drawing/2014/main" id="{F1081F4F-58D2-351D-903A-57E40D5BFF32}"/>
              </a:ext>
            </a:extLst>
          </p:cNvPr>
          <p:cNvSpPr>
            <a:spLocks noGrp="1"/>
          </p:cNvSpPr>
          <p:nvPr>
            <p:ph type="subTitle" idx="1"/>
          </p:nvPr>
        </p:nvSpPr>
        <p:spPr/>
        <p:txBody>
          <a:bodyPr/>
          <a:lstStyle/>
          <a:p>
            <a:r>
              <a:rPr lang="en-US"/>
              <a:t>For ElectraNet CAP 15/8/2024</a:t>
            </a:r>
          </a:p>
          <a:p>
            <a:endParaRPr lang="en-US"/>
          </a:p>
          <a:p>
            <a:r>
              <a:rPr lang="en-US"/>
              <a:t>Mark Henley </a:t>
            </a:r>
            <a:endParaRPr lang="en-AU"/>
          </a:p>
        </p:txBody>
      </p:sp>
    </p:spTree>
    <p:extLst>
      <p:ext uri="{BB962C8B-B14F-4D97-AF65-F5344CB8AC3E}">
        <p14:creationId xmlns:p14="http://schemas.microsoft.com/office/powerpoint/2010/main" val="360929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4FCD08-277D-9B5A-0324-17B7A17F4890}"/>
              </a:ext>
            </a:extLst>
          </p:cNvPr>
          <p:cNvPicPr>
            <a:picLocks noChangeAspect="1"/>
          </p:cNvPicPr>
          <p:nvPr/>
        </p:nvPicPr>
        <p:blipFill>
          <a:blip r:embed="rId2"/>
          <a:stretch>
            <a:fillRect/>
          </a:stretch>
        </p:blipFill>
        <p:spPr>
          <a:xfrm>
            <a:off x="2466627" y="151453"/>
            <a:ext cx="9471600" cy="5324061"/>
          </a:xfrm>
          <a:prstGeom prst="rect">
            <a:avLst/>
          </a:prstGeom>
        </p:spPr>
      </p:pic>
      <p:sp>
        <p:nvSpPr>
          <p:cNvPr id="5" name="TextBox 4">
            <a:extLst>
              <a:ext uri="{FF2B5EF4-FFF2-40B4-BE49-F238E27FC236}">
                <a16:creationId xmlns:a16="http://schemas.microsoft.com/office/drawing/2014/main" id="{E3F9A0BE-FD9E-3F24-369A-2409F16EC907}"/>
              </a:ext>
            </a:extLst>
          </p:cNvPr>
          <p:cNvSpPr txBox="1"/>
          <p:nvPr/>
        </p:nvSpPr>
        <p:spPr>
          <a:xfrm>
            <a:off x="2288940" y="5629329"/>
            <a:ext cx="9826974" cy="1077218"/>
          </a:xfrm>
          <a:prstGeom prst="rect">
            <a:avLst/>
          </a:prstGeom>
          <a:noFill/>
        </p:spPr>
        <p:txBody>
          <a:bodyPr wrap="square">
            <a:spAutoFit/>
          </a:bodyPr>
          <a:lstStyle/>
          <a:p>
            <a:pPr algn="l" fontAlgn="base"/>
            <a:r>
              <a:rPr lang="en-US" sz="3200" b="0" i="0">
                <a:solidFill>
                  <a:srgbClr val="0D0D0D"/>
                </a:solidFill>
                <a:effectLst/>
                <a:latin typeface="EconomistSerifOsF"/>
              </a:rPr>
              <a:t>Economic growth should help, not hinder, the fight against climate change – The Economist, April 2023</a:t>
            </a:r>
          </a:p>
        </p:txBody>
      </p:sp>
      <p:sp>
        <p:nvSpPr>
          <p:cNvPr id="7" name="TextBox 6">
            <a:extLst>
              <a:ext uri="{FF2B5EF4-FFF2-40B4-BE49-F238E27FC236}">
                <a16:creationId xmlns:a16="http://schemas.microsoft.com/office/drawing/2014/main" id="{E5C3E66E-E457-132D-BD60-6F0A6063EB84}"/>
              </a:ext>
            </a:extLst>
          </p:cNvPr>
          <p:cNvSpPr txBox="1"/>
          <p:nvPr/>
        </p:nvSpPr>
        <p:spPr>
          <a:xfrm>
            <a:off x="420113" y="453962"/>
            <a:ext cx="2046514" cy="2800767"/>
          </a:xfrm>
          <a:prstGeom prst="rect">
            <a:avLst/>
          </a:prstGeom>
          <a:noFill/>
        </p:spPr>
        <p:txBody>
          <a:bodyPr wrap="square">
            <a:spAutoFit/>
          </a:bodyPr>
          <a:lstStyle/>
          <a:p>
            <a:r>
              <a:rPr lang="en-AU" sz="4400" b="0" i="0">
                <a:solidFill>
                  <a:srgbClr val="0D0D0D"/>
                </a:solidFill>
                <a:effectLst/>
                <a:latin typeface="EconomistSansLF"/>
              </a:rPr>
              <a:t>Hug pylons, not trees</a:t>
            </a:r>
            <a:endParaRPr lang="en-AU" sz="4400"/>
          </a:p>
        </p:txBody>
      </p:sp>
    </p:spTree>
    <p:extLst>
      <p:ext uri="{BB962C8B-B14F-4D97-AF65-F5344CB8AC3E}">
        <p14:creationId xmlns:p14="http://schemas.microsoft.com/office/powerpoint/2010/main" val="9717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260AA-553E-01BA-B5DF-8F59EEC4E796}"/>
              </a:ext>
            </a:extLst>
          </p:cNvPr>
          <p:cNvSpPr>
            <a:spLocks noGrp="1"/>
          </p:cNvSpPr>
          <p:nvPr>
            <p:ph type="title"/>
          </p:nvPr>
        </p:nvSpPr>
        <p:spPr>
          <a:xfrm>
            <a:off x="838200" y="365125"/>
            <a:ext cx="10515600" cy="1997075"/>
          </a:xfrm>
        </p:spPr>
        <p:txBody>
          <a:bodyPr>
            <a:noAutofit/>
          </a:bodyPr>
          <a:lstStyle/>
          <a:p>
            <a:r>
              <a:rPr lang="en-US" sz="5400"/>
              <a:t>Globally: </a:t>
            </a:r>
            <a:r>
              <a:rPr lang="en-US" sz="5400" b="0" i="0">
                <a:solidFill>
                  <a:srgbClr val="0D0D0D"/>
                </a:solidFill>
                <a:effectLst/>
                <a:latin typeface="EconomistSerifOsF"/>
              </a:rPr>
              <a:t>$1.1trn a year needed between now and the middle of the century for Grids and Storage.</a:t>
            </a:r>
            <a:endParaRPr lang="en-AU" sz="5400"/>
          </a:p>
        </p:txBody>
      </p:sp>
      <p:sp>
        <p:nvSpPr>
          <p:cNvPr id="3" name="Content Placeholder 2">
            <a:extLst>
              <a:ext uri="{FF2B5EF4-FFF2-40B4-BE49-F238E27FC236}">
                <a16:creationId xmlns:a16="http://schemas.microsoft.com/office/drawing/2014/main" id="{7A95736E-DB60-9CEA-1A87-4F2235CEE97C}"/>
              </a:ext>
            </a:extLst>
          </p:cNvPr>
          <p:cNvSpPr>
            <a:spLocks noGrp="1"/>
          </p:cNvSpPr>
          <p:nvPr>
            <p:ph idx="1"/>
          </p:nvPr>
        </p:nvSpPr>
        <p:spPr>
          <a:xfrm>
            <a:off x="838200" y="3044825"/>
            <a:ext cx="10515600" cy="4351338"/>
          </a:xfrm>
        </p:spPr>
        <p:txBody>
          <a:bodyPr>
            <a:normAutofit/>
          </a:bodyPr>
          <a:lstStyle/>
          <a:p>
            <a:pPr marL="0" indent="0">
              <a:buNone/>
            </a:pPr>
            <a:r>
              <a:rPr lang="en-US" sz="3600">
                <a:solidFill>
                  <a:srgbClr val="0D0D0D"/>
                </a:solidFill>
                <a:latin typeface="EconomistSerifOsF"/>
              </a:rPr>
              <a:t>T</a:t>
            </a:r>
            <a:r>
              <a:rPr lang="en-US" sz="3600" b="0" i="0">
                <a:solidFill>
                  <a:srgbClr val="0D0D0D"/>
                </a:solidFill>
                <a:effectLst/>
                <a:latin typeface="EconomistSerifOsF"/>
              </a:rPr>
              <a:t>he Energy Transitions Commission, sees the split in costs between the new generating capacity needed for an ample supply of clean electricity and the distribution, transmission and storage systems needed to make that supply useful as a roughly 55:45 proposition, 45% goes on grids and storage. – The Economist</a:t>
            </a:r>
            <a:endParaRPr lang="en-AU" sz="3600"/>
          </a:p>
        </p:txBody>
      </p:sp>
    </p:spTree>
    <p:extLst>
      <p:ext uri="{BB962C8B-B14F-4D97-AF65-F5344CB8AC3E}">
        <p14:creationId xmlns:p14="http://schemas.microsoft.com/office/powerpoint/2010/main" val="234528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0268-1D02-EE5B-1134-E88FDE7491BA}"/>
              </a:ext>
            </a:extLst>
          </p:cNvPr>
          <p:cNvSpPr>
            <a:spLocks noGrp="1"/>
          </p:cNvSpPr>
          <p:nvPr>
            <p:ph type="title"/>
          </p:nvPr>
        </p:nvSpPr>
        <p:spPr>
          <a:xfrm>
            <a:off x="838200" y="129995"/>
            <a:ext cx="10515600" cy="1058726"/>
          </a:xfrm>
        </p:spPr>
        <p:txBody>
          <a:bodyPr/>
          <a:lstStyle/>
          <a:p>
            <a:r>
              <a:rPr lang="en-US"/>
              <a:t>What is the ISP?</a:t>
            </a:r>
            <a:endParaRPr lang="en-AU"/>
          </a:p>
        </p:txBody>
      </p:sp>
      <p:sp>
        <p:nvSpPr>
          <p:cNvPr id="3" name="Content Placeholder 2">
            <a:extLst>
              <a:ext uri="{FF2B5EF4-FFF2-40B4-BE49-F238E27FC236}">
                <a16:creationId xmlns:a16="http://schemas.microsoft.com/office/drawing/2014/main" id="{00B55EEC-9D4E-C17B-3417-A5DF8CD69F38}"/>
              </a:ext>
            </a:extLst>
          </p:cNvPr>
          <p:cNvSpPr>
            <a:spLocks noGrp="1"/>
          </p:cNvSpPr>
          <p:nvPr>
            <p:ph idx="1"/>
          </p:nvPr>
        </p:nvSpPr>
        <p:spPr>
          <a:xfrm>
            <a:off x="627017" y="1188721"/>
            <a:ext cx="10726783" cy="4988242"/>
          </a:xfrm>
        </p:spPr>
        <p:txBody>
          <a:bodyPr>
            <a:normAutofit lnSpcReduction="10000"/>
          </a:bodyPr>
          <a:lstStyle/>
          <a:p>
            <a:pPr marL="0" indent="0">
              <a:buNone/>
            </a:pPr>
            <a:r>
              <a:rPr lang="en-US" sz="3600" b="0" i="0">
                <a:solidFill>
                  <a:srgbClr val="000000"/>
                </a:solidFill>
                <a:effectLst/>
                <a:highlight>
                  <a:srgbClr val="FFFFFF"/>
                </a:highlight>
                <a:latin typeface="AvenirLT-Roman"/>
              </a:rPr>
              <a:t>“AEMO’s </a:t>
            </a:r>
            <a:r>
              <a:rPr lang="en-US" sz="3600" b="0" i="1">
                <a:solidFill>
                  <a:srgbClr val="000000"/>
                </a:solidFill>
                <a:effectLst/>
                <a:highlight>
                  <a:srgbClr val="FFFFFF"/>
                </a:highlight>
                <a:latin typeface="AvenirLT-Roman"/>
              </a:rPr>
              <a:t>Integrated System Plan</a:t>
            </a:r>
            <a:r>
              <a:rPr lang="en-US" sz="3600" b="0" i="0">
                <a:solidFill>
                  <a:srgbClr val="000000"/>
                </a:solidFill>
                <a:effectLst/>
                <a:highlight>
                  <a:srgbClr val="FFFFFF"/>
                </a:highlight>
                <a:latin typeface="AvenirLT-Roman"/>
              </a:rPr>
              <a:t> (ISP) is a roadmap for the transition of the National Electricity Market (NEM) power system, with a clear plan for essential infrastructure that will meet future energy needs. The ISP’s optimal development path (ODP) sets out the needed generation, storage and network investments to transition to net zero by 2050 through current policy settings and deliver significant net market benefits for consumers.”</a:t>
            </a:r>
          </a:p>
          <a:p>
            <a:pPr marL="0" indent="0">
              <a:buNone/>
            </a:pPr>
            <a:r>
              <a:rPr lang="en-US">
                <a:solidFill>
                  <a:srgbClr val="000000"/>
                </a:solidFill>
                <a:highlight>
                  <a:srgbClr val="FFFFFF"/>
                </a:highlight>
                <a:latin typeface="AvenirLT-Roman"/>
              </a:rPr>
              <a:t>It was a recommendation of the Finkel Review, which was initiated by COAG Energy Council in Oct 2016 as a major review of the NEM.</a:t>
            </a:r>
            <a:endParaRPr lang="en-AU"/>
          </a:p>
        </p:txBody>
      </p:sp>
    </p:spTree>
    <p:extLst>
      <p:ext uri="{BB962C8B-B14F-4D97-AF65-F5344CB8AC3E}">
        <p14:creationId xmlns:p14="http://schemas.microsoft.com/office/powerpoint/2010/main" val="239048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E279-E35C-D843-3C1C-5AECF6EAAF79}"/>
              </a:ext>
            </a:extLst>
          </p:cNvPr>
          <p:cNvSpPr>
            <a:spLocks noGrp="1"/>
          </p:cNvSpPr>
          <p:nvPr>
            <p:ph type="title"/>
          </p:nvPr>
        </p:nvSpPr>
        <p:spPr>
          <a:xfrm>
            <a:off x="1008017" y="58226"/>
            <a:ext cx="10515600" cy="999865"/>
          </a:xfrm>
        </p:spPr>
        <p:txBody>
          <a:bodyPr/>
          <a:lstStyle/>
          <a:p>
            <a:r>
              <a:rPr lang="en-US"/>
              <a:t>ISP Requirements (what’s in and who says?)</a:t>
            </a:r>
            <a:endParaRPr lang="en-AU"/>
          </a:p>
        </p:txBody>
      </p:sp>
      <p:pic>
        <p:nvPicPr>
          <p:cNvPr id="5" name="Content Placeholder 4">
            <a:extLst>
              <a:ext uri="{FF2B5EF4-FFF2-40B4-BE49-F238E27FC236}">
                <a16:creationId xmlns:a16="http://schemas.microsoft.com/office/drawing/2014/main" id="{247F0C5D-BD29-3749-E7F6-DE40ED5AB58E}"/>
              </a:ext>
            </a:extLst>
          </p:cNvPr>
          <p:cNvPicPr>
            <a:picLocks noGrp="1" noChangeAspect="1"/>
          </p:cNvPicPr>
          <p:nvPr>
            <p:ph idx="1"/>
          </p:nvPr>
        </p:nvPicPr>
        <p:blipFill>
          <a:blip r:embed="rId2"/>
          <a:stretch>
            <a:fillRect/>
          </a:stretch>
        </p:blipFill>
        <p:spPr>
          <a:xfrm>
            <a:off x="422573" y="1201783"/>
            <a:ext cx="11333997" cy="5592677"/>
          </a:xfrm>
        </p:spPr>
      </p:pic>
    </p:spTree>
    <p:extLst>
      <p:ext uri="{BB962C8B-B14F-4D97-AF65-F5344CB8AC3E}">
        <p14:creationId xmlns:p14="http://schemas.microsoft.com/office/powerpoint/2010/main" val="38835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69111"/>
            <a:ext cx="9133965" cy="2202889"/>
          </a:xfrm>
        </p:spPr>
        <p:txBody>
          <a:bodyPr/>
          <a:lstStyle/>
          <a:p>
            <a:pPr>
              <a:spcAft>
                <a:spcPts val="1800"/>
              </a:spcAft>
            </a:pPr>
            <a:r>
              <a:rPr lang="en-US"/>
              <a:t>Greeting and Acknowledgement of Country</a:t>
            </a:r>
            <a:endParaRPr lang="en-AU"/>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3879964"/>
            <a:ext cx="3226399"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latin typeface="Arial"/>
              </a:rPr>
              <a:t>Leanne Muffet</a:t>
            </a:r>
            <a:br>
              <a:rPr lang="en-AU" sz="1800" b="1">
                <a:latin typeface="Arial"/>
                <a:ea typeface="+mn-ea"/>
                <a:cs typeface="+mn-cs"/>
              </a:rPr>
            </a:br>
            <a:r>
              <a:rPr lang="en-AU" sz="1800">
                <a:latin typeface="Arial"/>
                <a:ea typeface="+mn-ea"/>
                <a:cs typeface="+mn-cs"/>
              </a:rPr>
              <a:t>Independent Facilitator</a:t>
            </a:r>
            <a:endParaRPr lang="en-US"/>
          </a:p>
        </p:txBody>
      </p:sp>
    </p:spTree>
    <p:extLst>
      <p:ext uri="{BB962C8B-B14F-4D97-AF65-F5344CB8AC3E}">
        <p14:creationId xmlns:p14="http://schemas.microsoft.com/office/powerpoint/2010/main" val="107126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85B2-8C3E-73DC-5B38-8E56521A503B}"/>
              </a:ext>
            </a:extLst>
          </p:cNvPr>
          <p:cNvSpPr>
            <a:spLocks noGrp="1"/>
          </p:cNvSpPr>
          <p:nvPr>
            <p:ph type="title"/>
          </p:nvPr>
        </p:nvSpPr>
        <p:spPr>
          <a:xfrm>
            <a:off x="902732" y="561865"/>
            <a:ext cx="10515600" cy="849004"/>
          </a:xfrm>
        </p:spPr>
        <p:txBody>
          <a:bodyPr>
            <a:normAutofit fontScale="90000"/>
          </a:bodyPr>
          <a:lstStyle/>
          <a:p>
            <a:r>
              <a:rPr lang="en-US"/>
              <a:t>ISP Development cycle:</a:t>
            </a:r>
            <a:br>
              <a:rPr lang="en-US"/>
            </a:br>
            <a:r>
              <a:rPr lang="en-US" sz="3600"/>
              <a:t>Scenarios       draft IASR (Dec24)     Final IASR, Methodology  Draft ISP (Dec25)      Final ISP(June 2026)</a:t>
            </a:r>
            <a:br>
              <a:rPr lang="en-US"/>
            </a:br>
            <a:endParaRPr lang="en-AU"/>
          </a:p>
        </p:txBody>
      </p:sp>
      <p:pic>
        <p:nvPicPr>
          <p:cNvPr id="9" name="Content Placeholder 8">
            <a:extLst>
              <a:ext uri="{FF2B5EF4-FFF2-40B4-BE49-F238E27FC236}">
                <a16:creationId xmlns:a16="http://schemas.microsoft.com/office/drawing/2014/main" id="{B97B2260-7ADF-F42F-1F35-74E00173F5E8}"/>
              </a:ext>
            </a:extLst>
          </p:cNvPr>
          <p:cNvPicPr>
            <a:picLocks noGrp="1" noChangeAspect="1"/>
          </p:cNvPicPr>
          <p:nvPr>
            <p:ph idx="1"/>
          </p:nvPr>
        </p:nvPicPr>
        <p:blipFill>
          <a:blip r:embed="rId2"/>
          <a:stretch>
            <a:fillRect/>
          </a:stretch>
        </p:blipFill>
        <p:spPr>
          <a:xfrm>
            <a:off x="352697" y="1410869"/>
            <a:ext cx="11824676" cy="5329484"/>
          </a:xfrm>
        </p:spPr>
      </p:pic>
      <p:sp>
        <p:nvSpPr>
          <p:cNvPr id="10" name="Arrow: Right 9">
            <a:extLst>
              <a:ext uri="{FF2B5EF4-FFF2-40B4-BE49-F238E27FC236}">
                <a16:creationId xmlns:a16="http://schemas.microsoft.com/office/drawing/2014/main" id="{3971DD8D-F2FC-E418-3282-D98CDE742518}"/>
              </a:ext>
            </a:extLst>
          </p:cNvPr>
          <p:cNvSpPr/>
          <p:nvPr/>
        </p:nvSpPr>
        <p:spPr>
          <a:xfrm>
            <a:off x="2782388" y="653508"/>
            <a:ext cx="274320" cy="221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Right 10">
            <a:extLst>
              <a:ext uri="{FF2B5EF4-FFF2-40B4-BE49-F238E27FC236}">
                <a16:creationId xmlns:a16="http://schemas.microsoft.com/office/drawing/2014/main" id="{0B576328-146B-ED09-1DC0-245006225B5B}"/>
              </a:ext>
            </a:extLst>
          </p:cNvPr>
          <p:cNvSpPr/>
          <p:nvPr/>
        </p:nvSpPr>
        <p:spPr>
          <a:xfrm>
            <a:off x="6265035" y="653508"/>
            <a:ext cx="274320" cy="221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row: Right 11">
            <a:extLst>
              <a:ext uri="{FF2B5EF4-FFF2-40B4-BE49-F238E27FC236}">
                <a16:creationId xmlns:a16="http://schemas.microsoft.com/office/drawing/2014/main" id="{8CDB8C35-7816-B98C-47DA-6EC4487CD911}"/>
              </a:ext>
            </a:extLst>
          </p:cNvPr>
          <p:cNvSpPr/>
          <p:nvPr/>
        </p:nvSpPr>
        <p:spPr>
          <a:xfrm>
            <a:off x="10681062" y="673589"/>
            <a:ext cx="274320" cy="221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Right 12">
            <a:extLst>
              <a:ext uri="{FF2B5EF4-FFF2-40B4-BE49-F238E27FC236}">
                <a16:creationId xmlns:a16="http://schemas.microsoft.com/office/drawing/2014/main" id="{EA23E53A-EF38-171A-1017-A59EE6A90508}"/>
              </a:ext>
            </a:extLst>
          </p:cNvPr>
          <p:cNvSpPr/>
          <p:nvPr/>
        </p:nvSpPr>
        <p:spPr>
          <a:xfrm>
            <a:off x="3940629" y="1042229"/>
            <a:ext cx="274320" cy="221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76029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C4FA-7422-92ED-E4C8-5B59B6E9C720}"/>
              </a:ext>
            </a:extLst>
          </p:cNvPr>
          <p:cNvSpPr>
            <a:spLocks noGrp="1"/>
          </p:cNvSpPr>
          <p:nvPr>
            <p:ph type="title"/>
          </p:nvPr>
        </p:nvSpPr>
        <p:spPr>
          <a:xfrm>
            <a:off x="838200" y="365125"/>
            <a:ext cx="1983377" cy="3671298"/>
          </a:xfrm>
        </p:spPr>
        <p:txBody>
          <a:bodyPr/>
          <a:lstStyle/>
          <a:p>
            <a:r>
              <a:rPr lang="en-US"/>
              <a:t>Best graph in 2024 ISP!</a:t>
            </a:r>
            <a:endParaRPr lang="en-AU"/>
          </a:p>
        </p:txBody>
      </p:sp>
      <p:pic>
        <p:nvPicPr>
          <p:cNvPr id="5" name="Content Placeholder 4">
            <a:extLst>
              <a:ext uri="{FF2B5EF4-FFF2-40B4-BE49-F238E27FC236}">
                <a16:creationId xmlns:a16="http://schemas.microsoft.com/office/drawing/2014/main" id="{8CDBF44F-AB1B-C6D5-8D13-97AAC1D60FC3}"/>
              </a:ext>
            </a:extLst>
          </p:cNvPr>
          <p:cNvPicPr>
            <a:picLocks noGrp="1" noChangeAspect="1"/>
          </p:cNvPicPr>
          <p:nvPr>
            <p:ph idx="1"/>
          </p:nvPr>
        </p:nvPicPr>
        <p:blipFill>
          <a:blip r:embed="rId2"/>
          <a:stretch>
            <a:fillRect/>
          </a:stretch>
        </p:blipFill>
        <p:spPr>
          <a:xfrm>
            <a:off x="3135086" y="163212"/>
            <a:ext cx="8934994" cy="6531575"/>
          </a:xfrm>
        </p:spPr>
      </p:pic>
    </p:spTree>
    <p:extLst>
      <p:ext uri="{BB962C8B-B14F-4D97-AF65-F5344CB8AC3E}">
        <p14:creationId xmlns:p14="http://schemas.microsoft.com/office/powerpoint/2010/main" val="45770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1327-DEB7-FDB0-12D6-8A20723EBA22}"/>
              </a:ext>
            </a:extLst>
          </p:cNvPr>
          <p:cNvSpPr>
            <a:spLocks noGrp="1"/>
          </p:cNvSpPr>
          <p:nvPr>
            <p:ph type="ctrTitle"/>
          </p:nvPr>
        </p:nvSpPr>
        <p:spPr/>
        <p:txBody>
          <a:bodyPr>
            <a:normAutofit fontScale="90000"/>
          </a:bodyPr>
          <a:lstStyle/>
          <a:p>
            <a:r>
              <a:rPr lang="en-US"/>
              <a:t>Overview:</a:t>
            </a:r>
            <a:br>
              <a:rPr lang="en-US"/>
            </a:br>
            <a:r>
              <a:rPr lang="en-US"/>
              <a:t>ISP Major Projects</a:t>
            </a:r>
            <a:br>
              <a:rPr lang="en-US"/>
            </a:br>
            <a:r>
              <a:rPr lang="en-US"/>
              <a:t>CAP involvement 2024</a:t>
            </a:r>
            <a:endParaRPr lang="en-AU"/>
          </a:p>
        </p:txBody>
      </p:sp>
      <p:sp>
        <p:nvSpPr>
          <p:cNvPr id="3" name="Subtitle 2">
            <a:extLst>
              <a:ext uri="{FF2B5EF4-FFF2-40B4-BE49-F238E27FC236}">
                <a16:creationId xmlns:a16="http://schemas.microsoft.com/office/drawing/2014/main" id="{CBB02C73-BFE4-F8E6-0FE9-6FC83ADF64E6}"/>
              </a:ext>
            </a:extLst>
          </p:cNvPr>
          <p:cNvSpPr>
            <a:spLocks noGrp="1"/>
          </p:cNvSpPr>
          <p:nvPr>
            <p:ph type="subTitle" idx="1"/>
          </p:nvPr>
        </p:nvSpPr>
        <p:spPr/>
        <p:txBody>
          <a:bodyPr/>
          <a:lstStyle/>
          <a:p>
            <a:r>
              <a:rPr lang="en-US"/>
              <a:t>  </a:t>
            </a:r>
            <a:endParaRPr lang="en-AU"/>
          </a:p>
        </p:txBody>
      </p:sp>
    </p:spTree>
    <p:extLst>
      <p:ext uri="{BB962C8B-B14F-4D97-AF65-F5344CB8AC3E}">
        <p14:creationId xmlns:p14="http://schemas.microsoft.com/office/powerpoint/2010/main" val="223976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4DE8-F071-0B1C-BE67-17F1287F1E9B}"/>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77DF80D7-CCD8-FC89-AF38-593FED3EA111}"/>
              </a:ext>
            </a:extLst>
          </p:cNvPr>
          <p:cNvPicPr>
            <a:picLocks noGrp="1" noChangeAspect="1"/>
          </p:cNvPicPr>
          <p:nvPr>
            <p:ph idx="1"/>
          </p:nvPr>
        </p:nvPicPr>
        <p:blipFill>
          <a:blip r:embed="rId2"/>
          <a:stretch>
            <a:fillRect/>
          </a:stretch>
        </p:blipFill>
        <p:spPr>
          <a:xfrm>
            <a:off x="1626999" y="0"/>
            <a:ext cx="10515600" cy="6958624"/>
          </a:xfrm>
        </p:spPr>
      </p:pic>
    </p:spTree>
    <p:extLst>
      <p:ext uri="{BB962C8B-B14F-4D97-AF65-F5344CB8AC3E}">
        <p14:creationId xmlns:p14="http://schemas.microsoft.com/office/powerpoint/2010/main" val="972667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15FE93-2739-6920-BCD5-07720A485A36}"/>
              </a:ext>
            </a:extLst>
          </p:cNvPr>
          <p:cNvSpPr>
            <a:spLocks noGrp="1"/>
          </p:cNvSpPr>
          <p:nvPr>
            <p:ph type="title"/>
          </p:nvPr>
        </p:nvSpPr>
        <p:spPr>
          <a:xfrm>
            <a:off x="5159332" y="365125"/>
            <a:ext cx="2273434" cy="4794704"/>
          </a:xfrm>
        </p:spPr>
        <p:txBody>
          <a:bodyPr>
            <a:normAutofit/>
          </a:bodyPr>
          <a:lstStyle/>
          <a:p>
            <a:r>
              <a:rPr lang="en-US" sz="4000"/>
              <a:t>2024 ISP</a:t>
            </a:r>
            <a:br>
              <a:rPr lang="en-US" sz="4000"/>
            </a:br>
            <a:r>
              <a:rPr lang="en-US" sz="4000"/>
              <a:t>Summary</a:t>
            </a:r>
            <a:endParaRPr lang="en-AU" sz="4000"/>
          </a:p>
        </p:txBody>
      </p:sp>
      <p:pic>
        <p:nvPicPr>
          <p:cNvPr id="5" name="Content Placeholder 4">
            <a:extLst>
              <a:ext uri="{FF2B5EF4-FFF2-40B4-BE49-F238E27FC236}">
                <a16:creationId xmlns:a16="http://schemas.microsoft.com/office/drawing/2014/main" id="{50AFCFEB-1F68-699F-7EAA-3F9858C583B2}"/>
              </a:ext>
            </a:extLst>
          </p:cNvPr>
          <p:cNvPicPr>
            <a:picLocks noGrp="1" noChangeAspect="1"/>
          </p:cNvPicPr>
          <p:nvPr>
            <p:ph sz="half" idx="1"/>
          </p:nvPr>
        </p:nvPicPr>
        <p:blipFill>
          <a:blip r:embed="rId2"/>
          <a:stretch>
            <a:fillRect/>
          </a:stretch>
        </p:blipFill>
        <p:spPr>
          <a:xfrm>
            <a:off x="7302137" y="0"/>
            <a:ext cx="4806586" cy="6825353"/>
          </a:xfrm>
        </p:spPr>
      </p:pic>
      <p:pic>
        <p:nvPicPr>
          <p:cNvPr id="9" name="Content Placeholder 8">
            <a:extLst>
              <a:ext uri="{FF2B5EF4-FFF2-40B4-BE49-F238E27FC236}">
                <a16:creationId xmlns:a16="http://schemas.microsoft.com/office/drawing/2014/main" id="{7F371359-2C2C-2DD6-F9B3-B57B3D427EFB}"/>
              </a:ext>
            </a:extLst>
          </p:cNvPr>
          <p:cNvPicPr>
            <a:picLocks noGrp="1" noChangeAspect="1"/>
          </p:cNvPicPr>
          <p:nvPr>
            <p:ph sz="half" idx="2"/>
          </p:nvPr>
        </p:nvPicPr>
        <p:blipFill>
          <a:blip r:embed="rId3"/>
          <a:stretch>
            <a:fillRect/>
          </a:stretch>
        </p:blipFill>
        <p:spPr>
          <a:xfrm>
            <a:off x="235132" y="65047"/>
            <a:ext cx="4924200" cy="6695258"/>
          </a:xfrm>
        </p:spPr>
      </p:pic>
    </p:spTree>
    <p:extLst>
      <p:ext uri="{BB962C8B-B14F-4D97-AF65-F5344CB8AC3E}">
        <p14:creationId xmlns:p14="http://schemas.microsoft.com/office/powerpoint/2010/main" val="307135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DB53-2D7C-286E-45F5-55DF2C260071}"/>
              </a:ext>
            </a:extLst>
          </p:cNvPr>
          <p:cNvSpPr>
            <a:spLocks noGrp="1"/>
          </p:cNvSpPr>
          <p:nvPr>
            <p:ph type="title"/>
          </p:nvPr>
        </p:nvSpPr>
        <p:spPr/>
        <p:txBody>
          <a:bodyPr/>
          <a:lstStyle/>
          <a:p>
            <a:r>
              <a:rPr lang="en-US" err="1"/>
              <a:t>ElectraNet</a:t>
            </a:r>
            <a:r>
              <a:rPr lang="en-US"/>
              <a:t> CAP role</a:t>
            </a:r>
            <a:endParaRPr lang="en-AU"/>
          </a:p>
        </p:txBody>
      </p:sp>
      <p:sp>
        <p:nvSpPr>
          <p:cNvPr id="3" name="Content Placeholder 2">
            <a:extLst>
              <a:ext uri="{FF2B5EF4-FFF2-40B4-BE49-F238E27FC236}">
                <a16:creationId xmlns:a16="http://schemas.microsoft.com/office/drawing/2014/main" id="{169CFE55-9960-3827-66B1-F272AC61633E}"/>
              </a:ext>
            </a:extLst>
          </p:cNvPr>
          <p:cNvSpPr>
            <a:spLocks noGrp="1"/>
          </p:cNvSpPr>
          <p:nvPr>
            <p:ph idx="1"/>
          </p:nvPr>
        </p:nvSpPr>
        <p:spPr/>
        <p:txBody>
          <a:bodyPr/>
          <a:lstStyle/>
          <a:p>
            <a:r>
              <a:rPr lang="en-US"/>
              <a:t>Heard concerns from </a:t>
            </a:r>
            <a:r>
              <a:rPr lang="en-US" err="1"/>
              <a:t>ElectraNet</a:t>
            </a:r>
            <a:r>
              <a:rPr lang="en-US"/>
              <a:t> about growing load in northern SA with no additional transmission provision in draft ISP.</a:t>
            </a:r>
          </a:p>
          <a:p>
            <a:r>
              <a:rPr lang="en-US"/>
              <a:t>Considered concerns</a:t>
            </a:r>
          </a:p>
          <a:p>
            <a:r>
              <a:rPr lang="en-US"/>
              <a:t>Met with AEMO – video link</a:t>
            </a:r>
          </a:p>
          <a:p>
            <a:r>
              <a:rPr lang="en-US"/>
              <a:t>Made submission to AEMO to back up </a:t>
            </a:r>
            <a:r>
              <a:rPr lang="en-US" err="1"/>
              <a:t>ElectraNet</a:t>
            </a:r>
            <a:r>
              <a:rPr lang="en-US"/>
              <a:t> conversations.</a:t>
            </a:r>
            <a:endParaRPr lang="en-AU"/>
          </a:p>
        </p:txBody>
      </p:sp>
    </p:spTree>
    <p:extLst>
      <p:ext uri="{BB962C8B-B14F-4D97-AF65-F5344CB8AC3E}">
        <p14:creationId xmlns:p14="http://schemas.microsoft.com/office/powerpoint/2010/main" val="173908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5CD2-D41A-D4BC-77CE-623642ED7650}"/>
              </a:ext>
            </a:extLst>
          </p:cNvPr>
          <p:cNvSpPr>
            <a:spLocks noGrp="1"/>
          </p:cNvSpPr>
          <p:nvPr>
            <p:ph type="title"/>
          </p:nvPr>
        </p:nvSpPr>
        <p:spPr/>
        <p:txBody>
          <a:bodyPr/>
          <a:lstStyle/>
          <a:p>
            <a:r>
              <a:rPr lang="en-US"/>
              <a:t>Current Status: 2026 ISP and Beyond</a:t>
            </a:r>
            <a:endParaRPr lang="en-AU"/>
          </a:p>
        </p:txBody>
      </p:sp>
    </p:spTree>
    <p:extLst>
      <p:ext uri="{BB962C8B-B14F-4D97-AF65-F5344CB8AC3E}">
        <p14:creationId xmlns:p14="http://schemas.microsoft.com/office/powerpoint/2010/main" val="1719002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107508-8C9F-FAF9-12D0-AD7D836ACA4F}"/>
              </a:ext>
            </a:extLst>
          </p:cNvPr>
          <p:cNvSpPr>
            <a:spLocks noGrp="1"/>
          </p:cNvSpPr>
          <p:nvPr>
            <p:ph type="title"/>
          </p:nvPr>
        </p:nvSpPr>
        <p:spPr>
          <a:xfrm>
            <a:off x="6975566" y="232024"/>
            <a:ext cx="4911633" cy="2035129"/>
          </a:xfrm>
        </p:spPr>
        <p:txBody>
          <a:bodyPr/>
          <a:lstStyle/>
          <a:p>
            <a:r>
              <a:rPr lang="en-US"/>
              <a:t>2024 ISP Scenarios</a:t>
            </a:r>
            <a:br>
              <a:rPr lang="en-US"/>
            </a:br>
            <a:r>
              <a:rPr lang="en-US" sz="2400"/>
              <a:t>(X-axis is Energy Sector contribution to decarbonization)</a:t>
            </a:r>
            <a:endParaRPr lang="en-AU"/>
          </a:p>
        </p:txBody>
      </p:sp>
      <p:pic>
        <p:nvPicPr>
          <p:cNvPr id="5" name="Content Placeholder 4">
            <a:extLst>
              <a:ext uri="{FF2B5EF4-FFF2-40B4-BE49-F238E27FC236}">
                <a16:creationId xmlns:a16="http://schemas.microsoft.com/office/drawing/2014/main" id="{4D5273D8-C25E-03E5-5853-EBCCB3BA1F0A}"/>
              </a:ext>
            </a:extLst>
          </p:cNvPr>
          <p:cNvPicPr>
            <a:picLocks noGrp="1" noChangeAspect="1"/>
          </p:cNvPicPr>
          <p:nvPr>
            <p:ph sz="half" idx="1"/>
          </p:nvPr>
        </p:nvPicPr>
        <p:blipFill>
          <a:blip r:embed="rId2"/>
          <a:stretch>
            <a:fillRect/>
          </a:stretch>
        </p:blipFill>
        <p:spPr>
          <a:xfrm>
            <a:off x="123169" y="420495"/>
            <a:ext cx="5718106" cy="3959519"/>
          </a:xfrm>
        </p:spPr>
      </p:pic>
      <p:pic>
        <p:nvPicPr>
          <p:cNvPr id="9" name="Content Placeholder 8">
            <a:extLst>
              <a:ext uri="{FF2B5EF4-FFF2-40B4-BE49-F238E27FC236}">
                <a16:creationId xmlns:a16="http://schemas.microsoft.com/office/drawing/2014/main" id="{608FCC89-F7DF-1BFC-5473-D9E37E4FE930}"/>
              </a:ext>
            </a:extLst>
          </p:cNvPr>
          <p:cNvPicPr>
            <a:picLocks noGrp="1" noChangeAspect="1"/>
          </p:cNvPicPr>
          <p:nvPr>
            <p:ph sz="half" idx="2"/>
          </p:nvPr>
        </p:nvPicPr>
        <p:blipFill>
          <a:blip r:embed="rId3"/>
          <a:stretch>
            <a:fillRect/>
          </a:stretch>
        </p:blipFill>
        <p:spPr>
          <a:xfrm>
            <a:off x="4024225" y="2400254"/>
            <a:ext cx="8044606" cy="4225722"/>
          </a:xfrm>
        </p:spPr>
      </p:pic>
    </p:spTree>
    <p:extLst>
      <p:ext uri="{BB962C8B-B14F-4D97-AF65-F5344CB8AC3E}">
        <p14:creationId xmlns:p14="http://schemas.microsoft.com/office/powerpoint/2010/main" val="196372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0FCF-439C-D7FA-93B6-5BD65042BB65}"/>
              </a:ext>
            </a:extLst>
          </p:cNvPr>
          <p:cNvSpPr>
            <a:spLocks noGrp="1"/>
          </p:cNvSpPr>
          <p:nvPr>
            <p:ph type="title"/>
          </p:nvPr>
        </p:nvSpPr>
        <p:spPr>
          <a:xfrm>
            <a:off x="838200" y="169182"/>
            <a:ext cx="10515600" cy="1006475"/>
          </a:xfrm>
        </p:spPr>
        <p:txBody>
          <a:bodyPr/>
          <a:lstStyle/>
          <a:p>
            <a:r>
              <a:rPr lang="en-US"/>
              <a:t>  Scenarios for 2026 ISP</a:t>
            </a:r>
            <a:endParaRPr lang="en-AU"/>
          </a:p>
        </p:txBody>
      </p:sp>
      <p:pic>
        <p:nvPicPr>
          <p:cNvPr id="5" name="Content Placeholder 4">
            <a:extLst>
              <a:ext uri="{FF2B5EF4-FFF2-40B4-BE49-F238E27FC236}">
                <a16:creationId xmlns:a16="http://schemas.microsoft.com/office/drawing/2014/main" id="{B1135C0D-674B-F448-3613-C25E98D792E3}"/>
              </a:ext>
            </a:extLst>
          </p:cNvPr>
          <p:cNvPicPr>
            <a:picLocks noGrp="1" noChangeAspect="1"/>
          </p:cNvPicPr>
          <p:nvPr>
            <p:ph idx="1"/>
          </p:nvPr>
        </p:nvPicPr>
        <p:blipFill>
          <a:blip r:embed="rId2"/>
          <a:stretch>
            <a:fillRect/>
          </a:stretch>
        </p:blipFill>
        <p:spPr>
          <a:xfrm>
            <a:off x="155731" y="1045029"/>
            <a:ext cx="12036269" cy="5702572"/>
          </a:xfrm>
        </p:spPr>
      </p:pic>
    </p:spTree>
    <p:extLst>
      <p:ext uri="{BB962C8B-B14F-4D97-AF65-F5344CB8AC3E}">
        <p14:creationId xmlns:p14="http://schemas.microsoft.com/office/powerpoint/2010/main" val="2789276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14CF-32E0-29BC-6F59-B2BFB78712DF}"/>
              </a:ext>
            </a:extLst>
          </p:cNvPr>
          <p:cNvSpPr>
            <a:spLocks noGrp="1"/>
          </p:cNvSpPr>
          <p:nvPr>
            <p:ph type="title"/>
          </p:nvPr>
        </p:nvSpPr>
        <p:spPr>
          <a:xfrm>
            <a:off x="838200" y="208372"/>
            <a:ext cx="10515600" cy="1110978"/>
          </a:xfrm>
        </p:spPr>
        <p:txBody>
          <a:bodyPr/>
          <a:lstStyle/>
          <a:p>
            <a:r>
              <a:rPr lang="en-US"/>
              <a:t>Considerations for Consumers</a:t>
            </a:r>
            <a:endParaRPr lang="en-AU"/>
          </a:p>
        </p:txBody>
      </p:sp>
      <p:sp>
        <p:nvSpPr>
          <p:cNvPr id="3" name="Content Placeholder 2">
            <a:extLst>
              <a:ext uri="{FF2B5EF4-FFF2-40B4-BE49-F238E27FC236}">
                <a16:creationId xmlns:a16="http://schemas.microsoft.com/office/drawing/2014/main" id="{BFD660FF-F56E-8056-B606-880B66E52AB5}"/>
              </a:ext>
            </a:extLst>
          </p:cNvPr>
          <p:cNvSpPr>
            <a:spLocks noGrp="1"/>
          </p:cNvSpPr>
          <p:nvPr>
            <p:ph idx="1"/>
          </p:nvPr>
        </p:nvSpPr>
        <p:spPr>
          <a:xfrm>
            <a:off x="838200" y="1227908"/>
            <a:ext cx="10515600" cy="5421720"/>
          </a:xfrm>
        </p:spPr>
        <p:txBody>
          <a:bodyPr>
            <a:normAutofit lnSpcReduction="10000"/>
          </a:bodyPr>
          <a:lstStyle/>
          <a:p>
            <a:r>
              <a:rPr lang="en-US"/>
              <a:t>Who Pays? Approx trebling of Australian electricity network asset value between now and 2025</a:t>
            </a:r>
          </a:p>
          <a:p>
            <a:r>
              <a:rPr lang="en-US"/>
              <a:t>Winners and losers in the Transition within and between: Household, SME and C&amp;I ‘sectors.’</a:t>
            </a:r>
          </a:p>
          <a:p>
            <a:r>
              <a:rPr lang="en-US"/>
              <a:t>Social License?</a:t>
            </a:r>
          </a:p>
          <a:p>
            <a:r>
              <a:rPr lang="en-US"/>
              <a:t>Transmission to the max vs much more distributed energy (including CER and DER)</a:t>
            </a:r>
          </a:p>
          <a:p>
            <a:r>
              <a:rPr lang="en-US"/>
              <a:t>How much CER orchestration (Coordination) will be4 achieved</a:t>
            </a:r>
          </a:p>
          <a:p>
            <a:r>
              <a:rPr lang="en-US"/>
              <a:t>National, integrated plan vs collation of jurisdictional plans</a:t>
            </a:r>
          </a:p>
          <a:p>
            <a:r>
              <a:rPr lang="en-US"/>
              <a:t>Gas! How much? When? Which one?</a:t>
            </a:r>
          </a:p>
          <a:p>
            <a:r>
              <a:rPr lang="en-US"/>
              <a:t>Where will ‘firming’ come from and how will it be achieved?</a:t>
            </a:r>
          </a:p>
          <a:p>
            <a:r>
              <a:rPr lang="en-US"/>
              <a:t>Next innovation?</a:t>
            </a:r>
            <a:endParaRPr lang="en-AU"/>
          </a:p>
        </p:txBody>
      </p:sp>
    </p:spTree>
    <p:extLst>
      <p:ext uri="{BB962C8B-B14F-4D97-AF65-F5344CB8AC3E}">
        <p14:creationId xmlns:p14="http://schemas.microsoft.com/office/powerpoint/2010/main" val="298228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AC649-D530-C7BA-EFF8-6AEC7ED167AC}"/>
              </a:ext>
            </a:extLst>
          </p:cNvPr>
          <p:cNvSpPr/>
          <p:nvPr/>
        </p:nvSpPr>
        <p:spPr>
          <a:xfrm>
            <a:off x="1443675" y="2373554"/>
            <a:ext cx="9632454" cy="2227880"/>
          </a:xfrm>
          <a:custGeom>
            <a:avLst/>
            <a:gdLst>
              <a:gd name="connsiteX0" fmla="*/ 24276 w 6376524"/>
              <a:gd name="connsiteY0" fmla="*/ 64736 h 1683143"/>
              <a:gd name="connsiteX1" fmla="*/ 0 w 6376524"/>
              <a:gd name="connsiteY1" fmla="*/ 1610315 h 1683143"/>
              <a:gd name="connsiteX2" fmla="*/ 6368432 w 6376524"/>
              <a:gd name="connsiteY2" fmla="*/ 1683143 h 1683143"/>
              <a:gd name="connsiteX3" fmla="*/ 6376524 w 6376524"/>
              <a:gd name="connsiteY3" fmla="*/ 0 h 1683143"/>
              <a:gd name="connsiteX4" fmla="*/ 24276 w 6376524"/>
              <a:gd name="connsiteY4" fmla="*/ 64736 h 1683143"/>
              <a:gd name="connsiteX0" fmla="*/ 24276 w 6376524"/>
              <a:gd name="connsiteY0" fmla="*/ 64736 h 1610315"/>
              <a:gd name="connsiteX1" fmla="*/ 0 w 6376524"/>
              <a:gd name="connsiteY1" fmla="*/ 1610315 h 1610315"/>
              <a:gd name="connsiteX2" fmla="*/ 6339665 w 6376524"/>
              <a:gd name="connsiteY2" fmla="*/ 1591746 h 1610315"/>
              <a:gd name="connsiteX3" fmla="*/ 6376524 w 6376524"/>
              <a:gd name="connsiteY3" fmla="*/ 0 h 1610315"/>
              <a:gd name="connsiteX4" fmla="*/ 24276 w 6376524"/>
              <a:gd name="connsiteY4" fmla="*/ 64736 h 1610315"/>
              <a:gd name="connsiteX0" fmla="*/ 24276 w 6376524"/>
              <a:gd name="connsiteY0" fmla="*/ 64736 h 1637444"/>
              <a:gd name="connsiteX1" fmla="*/ 0 w 6376524"/>
              <a:gd name="connsiteY1" fmla="*/ 1610315 h 1637444"/>
              <a:gd name="connsiteX2" fmla="*/ 6339665 w 6376524"/>
              <a:gd name="connsiteY2" fmla="*/ 1637444 h 1637444"/>
              <a:gd name="connsiteX3" fmla="*/ 6376524 w 6376524"/>
              <a:gd name="connsiteY3" fmla="*/ 0 h 1637444"/>
              <a:gd name="connsiteX4" fmla="*/ 24276 w 6376524"/>
              <a:gd name="connsiteY4" fmla="*/ 64736 h 1637444"/>
              <a:gd name="connsiteX0" fmla="*/ 24276 w 6405290"/>
              <a:gd name="connsiteY0" fmla="*/ 7613 h 1580321"/>
              <a:gd name="connsiteX1" fmla="*/ 0 w 6405290"/>
              <a:gd name="connsiteY1" fmla="*/ 1553192 h 1580321"/>
              <a:gd name="connsiteX2" fmla="*/ 6339665 w 6405290"/>
              <a:gd name="connsiteY2" fmla="*/ 1580321 h 1580321"/>
              <a:gd name="connsiteX3" fmla="*/ 6405290 w 6405290"/>
              <a:gd name="connsiteY3" fmla="*/ 0 h 1580321"/>
              <a:gd name="connsiteX4" fmla="*/ 24276 w 6405290"/>
              <a:gd name="connsiteY4" fmla="*/ 7613 h 1580321"/>
              <a:gd name="connsiteX0" fmla="*/ 24276 w 6339761"/>
              <a:gd name="connsiteY0" fmla="*/ 7613 h 1580321"/>
              <a:gd name="connsiteX1" fmla="*/ 0 w 6339761"/>
              <a:gd name="connsiteY1" fmla="*/ 1553192 h 1580321"/>
              <a:gd name="connsiteX2" fmla="*/ 6339665 w 6339761"/>
              <a:gd name="connsiteY2" fmla="*/ 1580321 h 1580321"/>
              <a:gd name="connsiteX3" fmla="*/ 6290225 w 6339761"/>
              <a:gd name="connsiteY3" fmla="*/ 0 h 1580321"/>
              <a:gd name="connsiteX4" fmla="*/ 24276 w 6339761"/>
              <a:gd name="connsiteY4" fmla="*/ 7613 h 1580321"/>
              <a:gd name="connsiteX0" fmla="*/ 24276 w 6290225"/>
              <a:gd name="connsiteY0" fmla="*/ 7613 h 1580321"/>
              <a:gd name="connsiteX1" fmla="*/ 0 w 6290225"/>
              <a:gd name="connsiteY1" fmla="*/ 1553192 h 1580321"/>
              <a:gd name="connsiteX2" fmla="*/ 6272544 w 6290225"/>
              <a:gd name="connsiteY2" fmla="*/ 1580321 h 1580321"/>
              <a:gd name="connsiteX3" fmla="*/ 6290225 w 6290225"/>
              <a:gd name="connsiteY3" fmla="*/ 0 h 1580321"/>
              <a:gd name="connsiteX4" fmla="*/ 24276 w 6290225"/>
              <a:gd name="connsiteY4" fmla="*/ 7613 h 1580321"/>
              <a:gd name="connsiteX0" fmla="*/ 24276 w 6290225"/>
              <a:gd name="connsiteY0" fmla="*/ 7613 h 1563184"/>
              <a:gd name="connsiteX1" fmla="*/ 0 w 6290225"/>
              <a:gd name="connsiteY1" fmla="*/ 1553192 h 1563184"/>
              <a:gd name="connsiteX2" fmla="*/ 6215012 w 6290225"/>
              <a:gd name="connsiteY2" fmla="*/ 1563184 h 1563184"/>
              <a:gd name="connsiteX3" fmla="*/ 6290225 w 6290225"/>
              <a:gd name="connsiteY3" fmla="*/ 0 h 1563184"/>
              <a:gd name="connsiteX4" fmla="*/ 24276 w 6290225"/>
              <a:gd name="connsiteY4" fmla="*/ 7613 h 1563184"/>
              <a:gd name="connsiteX0" fmla="*/ 62631 w 6328580"/>
              <a:gd name="connsiteY0" fmla="*/ 7613 h 1563184"/>
              <a:gd name="connsiteX1" fmla="*/ 0 w 6328580"/>
              <a:gd name="connsiteY1" fmla="*/ 1547480 h 1563184"/>
              <a:gd name="connsiteX2" fmla="*/ 6253367 w 6328580"/>
              <a:gd name="connsiteY2" fmla="*/ 1563184 h 1563184"/>
              <a:gd name="connsiteX3" fmla="*/ 6328580 w 6328580"/>
              <a:gd name="connsiteY3" fmla="*/ 0 h 1563184"/>
              <a:gd name="connsiteX4" fmla="*/ 62631 w 6328580"/>
              <a:gd name="connsiteY4" fmla="*/ 7613 h 1563184"/>
              <a:gd name="connsiteX0" fmla="*/ 24277 w 6290226"/>
              <a:gd name="connsiteY0" fmla="*/ 7613 h 1563184"/>
              <a:gd name="connsiteX1" fmla="*/ 0 w 6290226"/>
              <a:gd name="connsiteY1" fmla="*/ 1547480 h 1563184"/>
              <a:gd name="connsiteX2" fmla="*/ 6215013 w 6290226"/>
              <a:gd name="connsiteY2" fmla="*/ 1563184 h 1563184"/>
              <a:gd name="connsiteX3" fmla="*/ 6290226 w 6290226"/>
              <a:gd name="connsiteY3" fmla="*/ 0 h 1563184"/>
              <a:gd name="connsiteX4" fmla="*/ 24277 w 6290226"/>
              <a:gd name="connsiteY4" fmla="*/ 7613 h 1563184"/>
              <a:gd name="connsiteX0" fmla="*/ 24277 w 6223105"/>
              <a:gd name="connsiteY0" fmla="*/ 1751 h 1557322"/>
              <a:gd name="connsiteX1" fmla="*/ 0 w 6223105"/>
              <a:gd name="connsiteY1" fmla="*/ 1541618 h 1557322"/>
              <a:gd name="connsiteX2" fmla="*/ 6215013 w 6223105"/>
              <a:gd name="connsiteY2" fmla="*/ 1557322 h 1557322"/>
              <a:gd name="connsiteX3" fmla="*/ 6223105 w 6223105"/>
              <a:gd name="connsiteY3" fmla="*/ 0 h 1557322"/>
              <a:gd name="connsiteX4" fmla="*/ 24277 w 6223105"/>
              <a:gd name="connsiteY4" fmla="*/ 1751 h 1557322"/>
              <a:gd name="connsiteX0" fmla="*/ 0 w 6235815"/>
              <a:gd name="connsiteY0" fmla="*/ 7613 h 1557322"/>
              <a:gd name="connsiteX1" fmla="*/ 12710 w 6235815"/>
              <a:gd name="connsiteY1" fmla="*/ 1541618 h 1557322"/>
              <a:gd name="connsiteX2" fmla="*/ 6227723 w 6235815"/>
              <a:gd name="connsiteY2" fmla="*/ 1557322 h 1557322"/>
              <a:gd name="connsiteX3" fmla="*/ 6235815 w 6235815"/>
              <a:gd name="connsiteY3" fmla="*/ 0 h 1557322"/>
              <a:gd name="connsiteX4" fmla="*/ 0 w 6235815"/>
              <a:gd name="connsiteY4" fmla="*/ 7613 h 1557322"/>
              <a:gd name="connsiteX0" fmla="*/ 1100 w 6236915"/>
              <a:gd name="connsiteY0" fmla="*/ 7613 h 1557322"/>
              <a:gd name="connsiteX1" fmla="*/ 13810 w 6236915"/>
              <a:gd name="connsiteY1" fmla="*/ 1541618 h 1557322"/>
              <a:gd name="connsiteX2" fmla="*/ 6228823 w 6236915"/>
              <a:gd name="connsiteY2" fmla="*/ 1557322 h 1557322"/>
              <a:gd name="connsiteX3" fmla="*/ 6236915 w 6236915"/>
              <a:gd name="connsiteY3" fmla="*/ 0 h 1557322"/>
              <a:gd name="connsiteX4" fmla="*/ 1100 w 6236915"/>
              <a:gd name="connsiteY4" fmla="*/ 7613 h 15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915" h="1557322">
                <a:moveTo>
                  <a:pt x="1100" y="7613"/>
                </a:moveTo>
                <a:cubicBezTo>
                  <a:pt x="-3910" y="413427"/>
                  <a:pt x="9573" y="1030283"/>
                  <a:pt x="13810" y="1541618"/>
                </a:cubicBezTo>
                <a:lnTo>
                  <a:pt x="6228823" y="1557322"/>
                </a:lnTo>
                <a:cubicBezTo>
                  <a:pt x="6231520" y="996274"/>
                  <a:pt x="6234218" y="561048"/>
                  <a:pt x="6236915" y="0"/>
                </a:cubicBezTo>
                <a:lnTo>
                  <a:pt x="1100" y="7613"/>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50800" dir="5400000" algn="ctr" rotWithShape="0">
                  <a:schemeClr val="bg2"/>
                </a:outerShdw>
              </a:effectLst>
            </a:endParaRPr>
          </a:p>
        </p:txBody>
      </p:sp>
      <p:sp>
        <p:nvSpPr>
          <p:cNvPr id="3" name="Title 2">
            <a:extLst>
              <a:ext uri="{FF2B5EF4-FFF2-40B4-BE49-F238E27FC236}">
                <a16:creationId xmlns:a16="http://schemas.microsoft.com/office/drawing/2014/main" id="{D72ABEEF-883D-5D9A-ED51-38D2202F3A32}"/>
              </a:ext>
            </a:extLst>
          </p:cNvPr>
          <p:cNvSpPr>
            <a:spLocks noGrp="1"/>
          </p:cNvSpPr>
          <p:nvPr>
            <p:ph type="title"/>
          </p:nvPr>
        </p:nvSpPr>
        <p:spPr/>
        <p:txBody>
          <a:bodyPr/>
          <a:lstStyle/>
          <a:p>
            <a:r>
              <a:rPr lang="en-US"/>
              <a:t>Acknowledgement of Country</a:t>
            </a:r>
          </a:p>
        </p:txBody>
      </p:sp>
      <p:sp>
        <p:nvSpPr>
          <p:cNvPr id="4" name="Slide Number Placeholder 3">
            <a:extLst>
              <a:ext uri="{FF2B5EF4-FFF2-40B4-BE49-F238E27FC236}">
                <a16:creationId xmlns:a16="http://schemas.microsoft.com/office/drawing/2014/main" id="{0A947F43-0A14-A927-C00F-A8BB55BD3757}"/>
              </a:ext>
            </a:extLst>
          </p:cNvPr>
          <p:cNvSpPr>
            <a:spLocks noGrp="1"/>
          </p:cNvSpPr>
          <p:nvPr>
            <p:ph type="sldNum" sz="quarter" idx="4"/>
          </p:nvPr>
        </p:nvSpPr>
        <p:spPr/>
        <p:txBody>
          <a:bodyPr/>
          <a:lstStyle/>
          <a:p>
            <a:r>
              <a:rPr lang="en-US"/>
              <a:t> </a:t>
            </a:r>
            <a:fld id="{B0182C94-63C3-A24B-A8F6-04A150B5997D}" type="slidenum">
              <a:rPr lang="en-US" smtClean="0"/>
              <a:pPr/>
              <a:t>3</a:t>
            </a:fld>
            <a:endParaRPr lang="en-US"/>
          </a:p>
        </p:txBody>
      </p:sp>
      <p:sp>
        <p:nvSpPr>
          <p:cNvPr id="14" name="Freeform 13">
            <a:extLst>
              <a:ext uri="{FF2B5EF4-FFF2-40B4-BE49-F238E27FC236}">
                <a16:creationId xmlns:a16="http://schemas.microsoft.com/office/drawing/2014/main" id="{8979FF01-A82E-2D52-EFAE-E52CD9BAB2AF}"/>
              </a:ext>
            </a:extLst>
          </p:cNvPr>
          <p:cNvSpPr/>
          <p:nvPr/>
        </p:nvSpPr>
        <p:spPr>
          <a:xfrm>
            <a:off x="1115871" y="1807331"/>
            <a:ext cx="9410638" cy="2227880"/>
          </a:xfrm>
          <a:custGeom>
            <a:avLst/>
            <a:gdLst>
              <a:gd name="connsiteX0" fmla="*/ 24276 w 6376524"/>
              <a:gd name="connsiteY0" fmla="*/ 64736 h 1683143"/>
              <a:gd name="connsiteX1" fmla="*/ 0 w 6376524"/>
              <a:gd name="connsiteY1" fmla="*/ 1610315 h 1683143"/>
              <a:gd name="connsiteX2" fmla="*/ 6368432 w 6376524"/>
              <a:gd name="connsiteY2" fmla="*/ 1683143 h 1683143"/>
              <a:gd name="connsiteX3" fmla="*/ 6376524 w 6376524"/>
              <a:gd name="connsiteY3" fmla="*/ 0 h 1683143"/>
              <a:gd name="connsiteX4" fmla="*/ 24276 w 6376524"/>
              <a:gd name="connsiteY4" fmla="*/ 64736 h 1683143"/>
              <a:gd name="connsiteX0" fmla="*/ 24276 w 6376524"/>
              <a:gd name="connsiteY0" fmla="*/ 64736 h 1610315"/>
              <a:gd name="connsiteX1" fmla="*/ 0 w 6376524"/>
              <a:gd name="connsiteY1" fmla="*/ 1610315 h 1610315"/>
              <a:gd name="connsiteX2" fmla="*/ 6339665 w 6376524"/>
              <a:gd name="connsiteY2" fmla="*/ 1591746 h 1610315"/>
              <a:gd name="connsiteX3" fmla="*/ 6376524 w 6376524"/>
              <a:gd name="connsiteY3" fmla="*/ 0 h 1610315"/>
              <a:gd name="connsiteX4" fmla="*/ 24276 w 6376524"/>
              <a:gd name="connsiteY4" fmla="*/ 64736 h 1610315"/>
              <a:gd name="connsiteX0" fmla="*/ 24276 w 6376524"/>
              <a:gd name="connsiteY0" fmla="*/ 64736 h 1637444"/>
              <a:gd name="connsiteX1" fmla="*/ 0 w 6376524"/>
              <a:gd name="connsiteY1" fmla="*/ 1610315 h 1637444"/>
              <a:gd name="connsiteX2" fmla="*/ 6339665 w 6376524"/>
              <a:gd name="connsiteY2" fmla="*/ 1637444 h 1637444"/>
              <a:gd name="connsiteX3" fmla="*/ 6376524 w 6376524"/>
              <a:gd name="connsiteY3" fmla="*/ 0 h 1637444"/>
              <a:gd name="connsiteX4" fmla="*/ 24276 w 6376524"/>
              <a:gd name="connsiteY4" fmla="*/ 64736 h 1637444"/>
              <a:gd name="connsiteX0" fmla="*/ 24276 w 6405290"/>
              <a:gd name="connsiteY0" fmla="*/ 7613 h 1580321"/>
              <a:gd name="connsiteX1" fmla="*/ 0 w 6405290"/>
              <a:gd name="connsiteY1" fmla="*/ 1553192 h 1580321"/>
              <a:gd name="connsiteX2" fmla="*/ 6339665 w 6405290"/>
              <a:gd name="connsiteY2" fmla="*/ 1580321 h 1580321"/>
              <a:gd name="connsiteX3" fmla="*/ 6405290 w 6405290"/>
              <a:gd name="connsiteY3" fmla="*/ 0 h 1580321"/>
              <a:gd name="connsiteX4" fmla="*/ 24276 w 6405290"/>
              <a:gd name="connsiteY4" fmla="*/ 7613 h 1580321"/>
              <a:gd name="connsiteX0" fmla="*/ 24276 w 6339761"/>
              <a:gd name="connsiteY0" fmla="*/ 7613 h 1580321"/>
              <a:gd name="connsiteX1" fmla="*/ 0 w 6339761"/>
              <a:gd name="connsiteY1" fmla="*/ 1553192 h 1580321"/>
              <a:gd name="connsiteX2" fmla="*/ 6339665 w 6339761"/>
              <a:gd name="connsiteY2" fmla="*/ 1580321 h 1580321"/>
              <a:gd name="connsiteX3" fmla="*/ 6290225 w 6339761"/>
              <a:gd name="connsiteY3" fmla="*/ 0 h 1580321"/>
              <a:gd name="connsiteX4" fmla="*/ 24276 w 6339761"/>
              <a:gd name="connsiteY4" fmla="*/ 7613 h 1580321"/>
              <a:gd name="connsiteX0" fmla="*/ 24276 w 6290225"/>
              <a:gd name="connsiteY0" fmla="*/ 7613 h 1580321"/>
              <a:gd name="connsiteX1" fmla="*/ 0 w 6290225"/>
              <a:gd name="connsiteY1" fmla="*/ 1553192 h 1580321"/>
              <a:gd name="connsiteX2" fmla="*/ 6272544 w 6290225"/>
              <a:gd name="connsiteY2" fmla="*/ 1580321 h 1580321"/>
              <a:gd name="connsiteX3" fmla="*/ 6290225 w 6290225"/>
              <a:gd name="connsiteY3" fmla="*/ 0 h 1580321"/>
              <a:gd name="connsiteX4" fmla="*/ 24276 w 6290225"/>
              <a:gd name="connsiteY4" fmla="*/ 7613 h 1580321"/>
              <a:gd name="connsiteX0" fmla="*/ 24276 w 6290225"/>
              <a:gd name="connsiteY0" fmla="*/ 7613 h 1563184"/>
              <a:gd name="connsiteX1" fmla="*/ 0 w 6290225"/>
              <a:gd name="connsiteY1" fmla="*/ 1553192 h 1563184"/>
              <a:gd name="connsiteX2" fmla="*/ 6215012 w 6290225"/>
              <a:gd name="connsiteY2" fmla="*/ 1563184 h 1563184"/>
              <a:gd name="connsiteX3" fmla="*/ 6290225 w 6290225"/>
              <a:gd name="connsiteY3" fmla="*/ 0 h 1563184"/>
              <a:gd name="connsiteX4" fmla="*/ 24276 w 6290225"/>
              <a:gd name="connsiteY4" fmla="*/ 7613 h 1563184"/>
              <a:gd name="connsiteX0" fmla="*/ 62631 w 6328580"/>
              <a:gd name="connsiteY0" fmla="*/ 7613 h 1563184"/>
              <a:gd name="connsiteX1" fmla="*/ 0 w 6328580"/>
              <a:gd name="connsiteY1" fmla="*/ 1547480 h 1563184"/>
              <a:gd name="connsiteX2" fmla="*/ 6253367 w 6328580"/>
              <a:gd name="connsiteY2" fmla="*/ 1563184 h 1563184"/>
              <a:gd name="connsiteX3" fmla="*/ 6328580 w 6328580"/>
              <a:gd name="connsiteY3" fmla="*/ 0 h 1563184"/>
              <a:gd name="connsiteX4" fmla="*/ 62631 w 6328580"/>
              <a:gd name="connsiteY4" fmla="*/ 7613 h 1563184"/>
              <a:gd name="connsiteX0" fmla="*/ 24277 w 6290226"/>
              <a:gd name="connsiteY0" fmla="*/ 7613 h 1563184"/>
              <a:gd name="connsiteX1" fmla="*/ 0 w 6290226"/>
              <a:gd name="connsiteY1" fmla="*/ 1547480 h 1563184"/>
              <a:gd name="connsiteX2" fmla="*/ 6215013 w 6290226"/>
              <a:gd name="connsiteY2" fmla="*/ 1563184 h 1563184"/>
              <a:gd name="connsiteX3" fmla="*/ 6290226 w 6290226"/>
              <a:gd name="connsiteY3" fmla="*/ 0 h 1563184"/>
              <a:gd name="connsiteX4" fmla="*/ 24277 w 6290226"/>
              <a:gd name="connsiteY4" fmla="*/ 7613 h 1563184"/>
              <a:gd name="connsiteX0" fmla="*/ 24277 w 6223105"/>
              <a:gd name="connsiteY0" fmla="*/ 1751 h 1557322"/>
              <a:gd name="connsiteX1" fmla="*/ 0 w 6223105"/>
              <a:gd name="connsiteY1" fmla="*/ 1541618 h 1557322"/>
              <a:gd name="connsiteX2" fmla="*/ 6215013 w 6223105"/>
              <a:gd name="connsiteY2" fmla="*/ 1557322 h 1557322"/>
              <a:gd name="connsiteX3" fmla="*/ 6223105 w 6223105"/>
              <a:gd name="connsiteY3" fmla="*/ 0 h 1557322"/>
              <a:gd name="connsiteX4" fmla="*/ 24277 w 6223105"/>
              <a:gd name="connsiteY4" fmla="*/ 1751 h 1557322"/>
              <a:gd name="connsiteX0" fmla="*/ 0 w 6235815"/>
              <a:gd name="connsiteY0" fmla="*/ 7613 h 1557322"/>
              <a:gd name="connsiteX1" fmla="*/ 12710 w 6235815"/>
              <a:gd name="connsiteY1" fmla="*/ 1541618 h 1557322"/>
              <a:gd name="connsiteX2" fmla="*/ 6227723 w 6235815"/>
              <a:gd name="connsiteY2" fmla="*/ 1557322 h 1557322"/>
              <a:gd name="connsiteX3" fmla="*/ 6235815 w 6235815"/>
              <a:gd name="connsiteY3" fmla="*/ 0 h 1557322"/>
              <a:gd name="connsiteX4" fmla="*/ 0 w 6235815"/>
              <a:gd name="connsiteY4" fmla="*/ 7613 h 1557322"/>
              <a:gd name="connsiteX0" fmla="*/ 1100 w 6236915"/>
              <a:gd name="connsiteY0" fmla="*/ 7613 h 1557322"/>
              <a:gd name="connsiteX1" fmla="*/ 13810 w 6236915"/>
              <a:gd name="connsiteY1" fmla="*/ 1541618 h 1557322"/>
              <a:gd name="connsiteX2" fmla="*/ 6228823 w 6236915"/>
              <a:gd name="connsiteY2" fmla="*/ 1557322 h 1557322"/>
              <a:gd name="connsiteX3" fmla="*/ 6236915 w 6236915"/>
              <a:gd name="connsiteY3" fmla="*/ 0 h 1557322"/>
              <a:gd name="connsiteX4" fmla="*/ 1100 w 6236915"/>
              <a:gd name="connsiteY4" fmla="*/ 7613 h 155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6915" h="1557322">
                <a:moveTo>
                  <a:pt x="1100" y="7613"/>
                </a:moveTo>
                <a:cubicBezTo>
                  <a:pt x="-3910" y="413427"/>
                  <a:pt x="9573" y="1030283"/>
                  <a:pt x="13810" y="1541618"/>
                </a:cubicBezTo>
                <a:lnTo>
                  <a:pt x="6228823" y="1557322"/>
                </a:lnTo>
                <a:cubicBezTo>
                  <a:pt x="6231520" y="996274"/>
                  <a:pt x="6234218" y="561048"/>
                  <a:pt x="6236915" y="0"/>
                </a:cubicBezTo>
                <a:lnTo>
                  <a:pt x="1100" y="7613"/>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50800" dir="5400000" algn="ctr" rotWithShape="0">
                  <a:schemeClr val="bg2"/>
                </a:outerShdw>
              </a:effectLst>
            </a:endParaRPr>
          </a:p>
        </p:txBody>
      </p:sp>
      <p:sp>
        <p:nvSpPr>
          <p:cNvPr id="17" name="Content Placeholder 5">
            <a:extLst>
              <a:ext uri="{FF2B5EF4-FFF2-40B4-BE49-F238E27FC236}">
                <a16:creationId xmlns:a16="http://schemas.microsoft.com/office/drawing/2014/main" id="{A804C414-ACFC-A701-ADBE-A9B2429F5B64}"/>
              </a:ext>
            </a:extLst>
          </p:cNvPr>
          <p:cNvSpPr txBox="1">
            <a:spLocks/>
          </p:cNvSpPr>
          <p:nvPr/>
        </p:nvSpPr>
        <p:spPr>
          <a:xfrm>
            <a:off x="1495925" y="2107020"/>
            <a:ext cx="8832176" cy="1679713"/>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500"/>
              </a:spcBef>
              <a:spcAft>
                <a:spcPts val="500"/>
              </a:spcAft>
              <a:buClr>
                <a:schemeClr val="bg1"/>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lnSpc>
                <a:spcPct val="100000"/>
              </a:lnSpc>
              <a:spcBef>
                <a:spcPts val="500"/>
              </a:spcBef>
              <a:spcAft>
                <a:spcPts val="500"/>
              </a:spcAft>
              <a:buClr>
                <a:schemeClr val="bg1"/>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lnSpc>
                <a:spcPct val="100000"/>
              </a:lnSpc>
              <a:spcBef>
                <a:spcPts val="500"/>
              </a:spcBef>
              <a:spcAft>
                <a:spcPts val="500"/>
              </a:spcAft>
              <a:buClr>
                <a:schemeClr val="bg1"/>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lnSpc>
                <a:spcPct val="100000"/>
              </a:lnSpc>
              <a:spcBef>
                <a:spcPts val="500"/>
              </a:spcBef>
              <a:spcAft>
                <a:spcPts val="500"/>
              </a:spcAft>
              <a:buClr>
                <a:schemeClr val="bg1"/>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lnSpc>
                <a:spcPct val="100000"/>
              </a:lnSpc>
              <a:spcBef>
                <a:spcPts val="500"/>
              </a:spcBef>
              <a:spcAft>
                <a:spcPts val="500"/>
              </a:spcAft>
              <a:buClr>
                <a:schemeClr val="bg1"/>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AU" sz="2400">
                <a:solidFill>
                  <a:srgbClr val="323130"/>
                </a:solidFill>
                <a:latin typeface="Segoe UI" panose="020B0502040204020203" pitchFamily="34" charset="0"/>
              </a:rPr>
              <a:t>We </a:t>
            </a:r>
            <a:r>
              <a:rPr lang="en-AU" sz="2400" b="0" i="0">
                <a:solidFill>
                  <a:srgbClr val="323130"/>
                </a:solidFill>
                <a:effectLst/>
                <a:latin typeface="Segoe UI" panose="020B0502040204020203" pitchFamily="34" charset="0"/>
              </a:rPr>
              <a:t>acknowledge the Traditional Owners of the land on which we meet and pay our respects to their Elders past and present. We extend that respect to other Aboriginal and Torres Strait Islander people who are present today.</a:t>
            </a:r>
            <a:endParaRPr lang="en-AU" sz="2400">
              <a:solidFill>
                <a:schemeClr val="tx1"/>
              </a:solidFill>
            </a:endParaRPr>
          </a:p>
        </p:txBody>
      </p:sp>
    </p:spTree>
    <p:extLst>
      <p:ext uri="{BB962C8B-B14F-4D97-AF65-F5344CB8AC3E}">
        <p14:creationId xmlns:p14="http://schemas.microsoft.com/office/powerpoint/2010/main" val="99163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63C1-C7D0-DE42-CED4-CAE6AEA48F2B}"/>
              </a:ext>
            </a:extLst>
          </p:cNvPr>
          <p:cNvSpPr>
            <a:spLocks noGrp="1"/>
          </p:cNvSpPr>
          <p:nvPr>
            <p:ph type="title"/>
          </p:nvPr>
        </p:nvSpPr>
        <p:spPr/>
        <p:txBody>
          <a:bodyPr/>
          <a:lstStyle/>
          <a:p>
            <a:r>
              <a:rPr lang="en-US"/>
              <a:t>Next Steps – for CAP?</a:t>
            </a:r>
            <a:endParaRPr lang="en-AU"/>
          </a:p>
        </p:txBody>
      </p:sp>
      <p:sp>
        <p:nvSpPr>
          <p:cNvPr id="4" name="Content Placeholder 3">
            <a:extLst>
              <a:ext uri="{FF2B5EF4-FFF2-40B4-BE49-F238E27FC236}">
                <a16:creationId xmlns:a16="http://schemas.microsoft.com/office/drawing/2014/main" id="{1CC79A4B-8639-52CC-46A9-2BA61C1A8E8A}"/>
              </a:ext>
            </a:extLst>
          </p:cNvPr>
          <p:cNvSpPr>
            <a:spLocks noGrp="1"/>
          </p:cNvSpPr>
          <p:nvPr>
            <p:ph idx="1"/>
          </p:nvPr>
        </p:nvSpPr>
        <p:spPr/>
        <p:txBody>
          <a:bodyPr/>
          <a:lstStyle/>
          <a:p>
            <a:r>
              <a:rPr lang="en-US"/>
              <a:t>Consultation on Scenarios is just concluding</a:t>
            </a:r>
          </a:p>
          <a:p>
            <a:r>
              <a:rPr lang="en-US"/>
              <a:t>December 2024: draft Inputs, Assumptions and Scenarios Report (IASR) released with call for submissions. Maybe CAP plans to look at this document early in 2025?</a:t>
            </a:r>
          </a:p>
          <a:p>
            <a:r>
              <a:rPr lang="en-US"/>
              <a:t>Maybe meet with AEMO on data development as final IASR released.</a:t>
            </a:r>
          </a:p>
          <a:p>
            <a:r>
              <a:rPr lang="en-US"/>
              <a:t>December 2025:draft ISP released, again, maybe CAP reviews this early in 2026?</a:t>
            </a:r>
            <a:endParaRPr lang="en-AU"/>
          </a:p>
        </p:txBody>
      </p:sp>
    </p:spTree>
    <p:extLst>
      <p:ext uri="{BB962C8B-B14F-4D97-AF65-F5344CB8AC3E}">
        <p14:creationId xmlns:p14="http://schemas.microsoft.com/office/powerpoint/2010/main" val="2667161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623457-343F-EB12-08F1-6D923B1B08AE}"/>
              </a:ext>
            </a:extLst>
          </p:cNvPr>
          <p:cNvSpPr>
            <a:spLocks noGrp="1"/>
          </p:cNvSpPr>
          <p:nvPr>
            <p:ph type="title"/>
          </p:nvPr>
        </p:nvSpPr>
        <p:spPr/>
        <p:txBody>
          <a:bodyPr/>
          <a:lstStyle/>
          <a:p>
            <a:r>
              <a:rPr lang="en-AU"/>
              <a:t>Findings on Codesign Workshop</a:t>
            </a:r>
            <a:br>
              <a:rPr lang="en-AU"/>
            </a:br>
            <a:br>
              <a:rPr lang="en-AU"/>
            </a:br>
            <a:br>
              <a:rPr lang="en-AU"/>
            </a:br>
            <a:r>
              <a:rPr lang="en-AU" sz="2400"/>
              <a:t>Alycia Martin + Leanne Muffet</a:t>
            </a:r>
          </a:p>
        </p:txBody>
      </p:sp>
      <p:sp>
        <p:nvSpPr>
          <p:cNvPr id="2" name="Slide Number Placeholder 1">
            <a:extLst>
              <a:ext uri="{FF2B5EF4-FFF2-40B4-BE49-F238E27FC236}">
                <a16:creationId xmlns:a16="http://schemas.microsoft.com/office/drawing/2014/main" id="{0BCC9E61-BA97-5F81-9801-279FF529C6C2}"/>
              </a:ext>
            </a:extLst>
          </p:cNvPr>
          <p:cNvSpPr>
            <a:spLocks noGrp="1"/>
          </p:cNvSpPr>
          <p:nvPr>
            <p:ph type="sldNum" sz="quarter" idx="4294967295"/>
          </p:nvPr>
        </p:nvSpPr>
        <p:spPr>
          <a:xfrm>
            <a:off x="0" y="6403975"/>
            <a:ext cx="474663" cy="280988"/>
          </a:xfrm>
          <a:prstGeom prst="rect">
            <a:avLst/>
          </a:prstGeom>
        </p:spPr>
        <p:txBody>
          <a:bodyPr/>
          <a:lstStyle/>
          <a:p>
            <a:fld id="{B0182C94-63C3-A24B-A8F6-04A150B5997D}" type="slidenum">
              <a:rPr lang="en-US" smtClean="0"/>
              <a:pPr/>
              <a:t>31</a:t>
            </a:fld>
            <a:endParaRPr lang="en-US"/>
          </a:p>
        </p:txBody>
      </p:sp>
    </p:spTree>
    <p:extLst>
      <p:ext uri="{BB962C8B-B14F-4D97-AF65-F5344CB8AC3E}">
        <p14:creationId xmlns:p14="http://schemas.microsoft.com/office/powerpoint/2010/main" val="180716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3D665-CDF2-22C9-B319-29B45325AEA9}"/>
              </a:ext>
            </a:extLst>
          </p:cNvPr>
          <p:cNvSpPr>
            <a:spLocks noGrp="1"/>
          </p:cNvSpPr>
          <p:nvPr>
            <p:ph type="sldNum" sz="quarter" idx="10"/>
          </p:nvPr>
        </p:nvSpPr>
        <p:spPr/>
        <p:txBody>
          <a:bodyPr/>
          <a:lstStyle/>
          <a:p>
            <a:fld id="{B0182C94-63C3-A24B-A8F6-04A150B5997D}" type="slidenum">
              <a:rPr lang="en-US" smtClean="0"/>
              <a:pPr/>
              <a:t>32</a:t>
            </a:fld>
            <a:endParaRPr lang="en-US"/>
          </a:p>
        </p:txBody>
      </p:sp>
      <p:pic>
        <p:nvPicPr>
          <p:cNvPr id="7" name="Picture 6" descr="A map of energy network&#10;&#10;Description automatically generated">
            <a:extLst>
              <a:ext uri="{FF2B5EF4-FFF2-40B4-BE49-F238E27FC236}">
                <a16:creationId xmlns:a16="http://schemas.microsoft.com/office/drawing/2014/main" id="{14155DE0-AE30-8297-1F8A-00C59CD38E2A}"/>
              </a:ext>
            </a:extLst>
          </p:cNvPr>
          <p:cNvPicPr>
            <a:picLocks noChangeAspect="1"/>
          </p:cNvPicPr>
          <p:nvPr/>
        </p:nvPicPr>
        <p:blipFill>
          <a:blip r:embed="rId3"/>
          <a:stretch>
            <a:fillRect/>
          </a:stretch>
        </p:blipFill>
        <p:spPr>
          <a:xfrm>
            <a:off x="4453128" y="0"/>
            <a:ext cx="7738872" cy="6457518"/>
          </a:xfrm>
          <a:prstGeom prst="rect">
            <a:avLst/>
          </a:prstGeom>
        </p:spPr>
      </p:pic>
      <p:pic>
        <p:nvPicPr>
          <p:cNvPr id="11" name="Picture 10" descr="A close-up of logos&#10;&#10;Description automatically generated">
            <a:extLst>
              <a:ext uri="{FF2B5EF4-FFF2-40B4-BE49-F238E27FC236}">
                <a16:creationId xmlns:a16="http://schemas.microsoft.com/office/drawing/2014/main" id="{648D5883-0A1B-9742-CD50-F0A31969DECF}"/>
              </a:ext>
            </a:extLst>
          </p:cNvPr>
          <p:cNvPicPr>
            <a:picLocks noChangeAspect="1"/>
          </p:cNvPicPr>
          <p:nvPr/>
        </p:nvPicPr>
        <p:blipFill>
          <a:blip r:embed="rId4"/>
          <a:stretch>
            <a:fillRect/>
          </a:stretch>
        </p:blipFill>
        <p:spPr>
          <a:xfrm>
            <a:off x="383354" y="279400"/>
            <a:ext cx="3997808" cy="1638300"/>
          </a:xfrm>
          <a:prstGeom prst="rect">
            <a:avLst/>
          </a:prstGeom>
        </p:spPr>
      </p:pic>
    </p:spTree>
    <p:extLst>
      <p:ext uri="{BB962C8B-B14F-4D97-AF65-F5344CB8AC3E}">
        <p14:creationId xmlns:p14="http://schemas.microsoft.com/office/powerpoint/2010/main" val="2997429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C9E61-BA97-5F81-9801-279FF529C6C2}"/>
              </a:ext>
            </a:extLst>
          </p:cNvPr>
          <p:cNvSpPr>
            <a:spLocks noGrp="1"/>
          </p:cNvSpPr>
          <p:nvPr>
            <p:ph type="sldNum" sz="quarter" idx="10"/>
          </p:nvPr>
        </p:nvSpPr>
        <p:spPr/>
        <p:txBody>
          <a:bodyPr/>
          <a:lstStyle/>
          <a:p>
            <a:fld id="{B0182C94-63C3-A24B-A8F6-04A150B5997D}" type="slidenum">
              <a:rPr lang="en-US" smtClean="0"/>
              <a:pPr/>
              <a:t>33</a:t>
            </a:fld>
            <a:endParaRPr lang="en-US"/>
          </a:p>
        </p:txBody>
      </p:sp>
      <p:sp>
        <p:nvSpPr>
          <p:cNvPr id="7" name="Content Placeholder 6">
            <a:extLst>
              <a:ext uri="{FF2B5EF4-FFF2-40B4-BE49-F238E27FC236}">
                <a16:creationId xmlns:a16="http://schemas.microsoft.com/office/drawing/2014/main" id="{D3CB6139-A294-7076-3995-C926F0991305}"/>
              </a:ext>
            </a:extLst>
          </p:cNvPr>
          <p:cNvSpPr>
            <a:spLocks noGrp="1"/>
          </p:cNvSpPr>
          <p:nvPr>
            <p:ph sz="half" idx="1"/>
          </p:nvPr>
        </p:nvSpPr>
        <p:spPr/>
        <p:txBody>
          <a:bodyPr/>
          <a:lstStyle/>
          <a:p>
            <a:pPr marL="0" indent="0">
              <a:buNone/>
            </a:pPr>
            <a:r>
              <a:rPr lang="en-AU" b="1">
                <a:solidFill>
                  <a:schemeClr val="bg1">
                    <a:lumMod val="25000"/>
                  </a:schemeClr>
                </a:solidFill>
                <a:latin typeface="Tenorite" panose="00000500000000000000" pitchFamily="2" charset="0"/>
              </a:rPr>
              <a:t>POSSIBLE COMMUNITY / CONSUMER CONCERNS</a:t>
            </a:r>
          </a:p>
          <a:p>
            <a:r>
              <a:rPr lang="en-AU">
                <a:latin typeface="Calibri" panose="020F0502020204030204" pitchFamily="34" charset="0"/>
                <a:cs typeface="Calibri" panose="020F0502020204030204" pitchFamily="34" charset="0"/>
              </a:rPr>
              <a:t>Name of the project (greenwashing)</a:t>
            </a:r>
          </a:p>
          <a:p>
            <a:r>
              <a:rPr lang="en-AU" kern="100">
                <a:effectLst/>
                <a:uFill>
                  <a:solidFill>
                    <a:srgbClr val="00B0F0"/>
                  </a:solidFill>
                </a:uFill>
                <a:latin typeface="Calibri" panose="020F0502020204030204" pitchFamily="34" charset="0"/>
                <a:ea typeface="Calibri" panose="020F0502020204030204" pitchFamily="34" charset="0"/>
                <a:cs typeface="Calibri" panose="020F0502020204030204" pitchFamily="34" charset="0"/>
              </a:rPr>
              <a:t>Uncertainty around cost and electricity loads.</a:t>
            </a:r>
          </a:p>
          <a:p>
            <a:pPr lvl="1"/>
            <a:r>
              <a:rPr lang="en-AU" kern="100">
                <a:effectLst/>
                <a:latin typeface="Calibri" panose="020F0502020204030204" pitchFamily="34" charset="0"/>
                <a:ea typeface="Calibri" panose="020F0502020204030204" pitchFamily="34" charset="0"/>
                <a:cs typeface="Calibri" panose="020F0502020204030204" pitchFamily="34" charset="0"/>
              </a:rPr>
              <a:t>Who's paying and who's benefiting?</a:t>
            </a:r>
          </a:p>
          <a:p>
            <a:pPr lvl="1"/>
            <a:r>
              <a:rPr lang="en-AU" sz="1600">
                <a:effectLst/>
                <a:latin typeface="Calibri" panose="020F0502020204030204" pitchFamily="34" charset="0"/>
                <a:ea typeface="Calibri" panose="020F0502020204030204" pitchFamily="34" charset="0"/>
                <a:cs typeface="Times New Roman" panose="02020603050405020304" pitchFamily="18" charset="0"/>
              </a:rPr>
              <a:t>Risks for late delivery </a:t>
            </a:r>
            <a:endParaRPr lang="en-AU" kern="100">
              <a:latin typeface="Calibri" panose="020F0502020204030204" pitchFamily="34" charset="0"/>
              <a:ea typeface="Calibri" panose="020F0502020204030204" pitchFamily="34" charset="0"/>
              <a:cs typeface="Calibri" panose="020F0502020204030204" pitchFamily="34" charset="0"/>
            </a:endParaRPr>
          </a:p>
          <a:p>
            <a:r>
              <a:rPr lang="en-AU" sz="1800" kern="100">
                <a:effectLst/>
                <a:uFill>
                  <a:solidFill>
                    <a:srgbClr val="00B0F0"/>
                  </a:solidFill>
                </a:uFill>
                <a:latin typeface="Calibri" panose="020F0502020204030204" pitchFamily="34" charset="0"/>
                <a:ea typeface="Calibri" panose="020F0502020204030204" pitchFamily="34" charset="0"/>
                <a:cs typeface="Times New Roman" panose="02020603050405020304" pitchFamily="18" charset="0"/>
              </a:rPr>
              <a:t>Ensure an analysis of load impacts versus costs</a:t>
            </a:r>
          </a:p>
          <a:p>
            <a:r>
              <a:rPr lang="en-AU" sz="1800">
                <a:effectLst/>
                <a:latin typeface="Calibri" panose="020F0502020204030204" pitchFamily="34" charset="0"/>
                <a:ea typeface="Calibri" panose="020F0502020204030204" pitchFamily="34" charset="0"/>
                <a:cs typeface="Times New Roman" panose="02020603050405020304" pitchFamily="18" charset="0"/>
              </a:rPr>
              <a:t>Native vegetation / biodiversity</a:t>
            </a: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r>
              <a:rPr lang="en-AU" kern="100">
                <a:latin typeface="Calibri" panose="020F0502020204030204" pitchFamily="34" charset="0"/>
                <a:ea typeface="Calibri" panose="020F0502020204030204" pitchFamily="34" charset="0"/>
                <a:cs typeface="Calibri" panose="020F0502020204030204" pitchFamily="34" charset="0"/>
              </a:rPr>
              <a:t>Cultural sites</a:t>
            </a:r>
          </a:p>
          <a:p>
            <a:r>
              <a:rPr lang="en-AU" sz="1800" kern="100">
                <a:effectLst/>
                <a:uFill>
                  <a:solidFill>
                    <a:srgbClr val="00B0F0"/>
                  </a:solidFill>
                </a:uFill>
                <a:latin typeface="Calibri" panose="020F0502020204030204" pitchFamily="34" charset="0"/>
                <a:ea typeface="Calibri" panose="020F0502020204030204" pitchFamily="34" charset="0"/>
                <a:cs typeface="Times New Roman" panose="02020603050405020304" pitchFamily="18" charset="0"/>
              </a:rPr>
              <a:t>If we don't build transmission where is SA going to get power/ generation from? </a:t>
            </a:r>
          </a:p>
          <a:p>
            <a:r>
              <a:rPr lang="en-AU" sz="1800" kern="100">
                <a:effectLst/>
                <a:latin typeface="Calibri" panose="020F0502020204030204" pitchFamily="34" charset="0"/>
                <a:ea typeface="Calibri" panose="020F0502020204030204" pitchFamily="34" charset="0"/>
                <a:cs typeface="Calibri" panose="020F0502020204030204" pitchFamily="34" charset="0"/>
              </a:rPr>
              <a:t>Interface with State Government election (</a:t>
            </a:r>
            <a:r>
              <a:rPr lang="en-AU" kern="100">
                <a:latin typeface="Calibri" panose="020F0502020204030204" pitchFamily="34" charset="0"/>
                <a:ea typeface="Calibri" panose="020F0502020204030204" pitchFamily="34" charset="0"/>
                <a:cs typeface="Calibri" panose="020F0502020204030204" pitchFamily="34" charset="0"/>
              </a:rPr>
              <a:t>M</a:t>
            </a:r>
            <a:r>
              <a:rPr lang="en-AU" sz="1800" kern="100">
                <a:effectLst/>
                <a:latin typeface="Calibri" panose="020F0502020204030204" pitchFamily="34" charset="0"/>
                <a:ea typeface="Calibri" panose="020F0502020204030204" pitchFamily="34" charset="0"/>
                <a:cs typeface="Calibri" panose="020F0502020204030204" pitchFamily="34" charset="0"/>
              </a:rPr>
              <a:t>arch 2026)</a:t>
            </a:r>
          </a:p>
          <a:p>
            <a:pPr marL="742950" lvl="1" indent="-285750">
              <a:spcAft>
                <a:spcPts val="100"/>
              </a:spcAft>
              <a:buFont typeface="Courier New" panose="02070309020205020404" pitchFamily="49" charset="0"/>
              <a:buChar char="o"/>
            </a:pP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endParaRPr lang="en-AU"/>
          </a:p>
          <a:p>
            <a:endParaRPr lang="en-AU"/>
          </a:p>
          <a:p>
            <a:endParaRPr lang="en-AU"/>
          </a:p>
          <a:p>
            <a:endParaRPr lang="en-AU"/>
          </a:p>
          <a:p>
            <a:endParaRPr lang="en-AU"/>
          </a:p>
          <a:p>
            <a:endParaRPr lang="en-AU"/>
          </a:p>
        </p:txBody>
      </p:sp>
      <p:sp>
        <p:nvSpPr>
          <p:cNvPr id="8" name="Content Placeholder 7">
            <a:extLst>
              <a:ext uri="{FF2B5EF4-FFF2-40B4-BE49-F238E27FC236}">
                <a16:creationId xmlns:a16="http://schemas.microsoft.com/office/drawing/2014/main" id="{4B898313-2E7D-A92F-16CF-65B944A63F16}"/>
              </a:ext>
            </a:extLst>
          </p:cNvPr>
          <p:cNvSpPr>
            <a:spLocks noGrp="1"/>
          </p:cNvSpPr>
          <p:nvPr>
            <p:ph sz="half" idx="2"/>
          </p:nvPr>
        </p:nvSpPr>
        <p:spPr/>
        <p:txBody>
          <a:bodyPr/>
          <a:lstStyle/>
          <a:p>
            <a:pPr marL="0" indent="0">
              <a:buNone/>
            </a:pPr>
            <a:r>
              <a:rPr lang="en-AU" b="1">
                <a:solidFill>
                  <a:schemeClr val="bg1">
                    <a:lumMod val="25000"/>
                  </a:schemeClr>
                </a:solidFill>
                <a:latin typeface="Tenorite" panose="00000500000000000000" pitchFamily="2" charset="0"/>
              </a:rPr>
              <a:t>IDEAS TO ENGAGE WITH THE COMMUNITY </a:t>
            </a:r>
          </a:p>
          <a:p>
            <a:r>
              <a:rPr lang="en-AU">
                <a:latin typeface="Calibri" panose="020F0502020204030204" pitchFamily="34" charset="0"/>
                <a:cs typeface="Calibri" panose="020F0502020204030204" pitchFamily="34" charset="0"/>
              </a:rPr>
              <a:t>Different messages for North + South lines</a:t>
            </a:r>
          </a:p>
          <a:p>
            <a:r>
              <a:rPr lang="en-AU">
                <a:latin typeface="Calibri" panose="020F0502020204030204" pitchFamily="34" charset="0"/>
                <a:cs typeface="Calibri" panose="020F0502020204030204" pitchFamily="34" charset="0"/>
              </a:rPr>
              <a:t>Recognise successful engagement will be multifaceted </a:t>
            </a:r>
          </a:p>
          <a:p>
            <a:pPr lvl="1"/>
            <a:r>
              <a:rPr lang="en-AU">
                <a:effectLst/>
                <a:latin typeface="Calibri" panose="020F0502020204030204" pitchFamily="34" charset="0"/>
                <a:ea typeface="Calibri" panose="020F0502020204030204" pitchFamily="34" charset="0"/>
                <a:cs typeface="Calibri" panose="020F0502020204030204" pitchFamily="34" charset="0"/>
              </a:rPr>
              <a:t>Use multiple engagement tools </a:t>
            </a:r>
            <a:endParaRPr lang="en-AU">
              <a:latin typeface="Calibri" panose="020F0502020204030204" pitchFamily="34" charset="0"/>
              <a:cs typeface="Calibri" panose="020F0502020204030204" pitchFamily="34" charset="0"/>
            </a:endParaRPr>
          </a:p>
          <a:p>
            <a:r>
              <a:rPr lang="en-AU">
                <a:latin typeface="Calibri" panose="020F0502020204030204" pitchFamily="34" charset="0"/>
                <a:cs typeface="Calibri" panose="020F0502020204030204" pitchFamily="34" charset="0"/>
              </a:rPr>
              <a:t>Early and ongoing information will be crucial (staged information)</a:t>
            </a:r>
          </a:p>
          <a:p>
            <a:pPr lvl="1"/>
            <a:r>
              <a:rPr lang="en-AU" kern="100">
                <a:effectLst/>
                <a:latin typeface="Calibri" panose="020F0502020204030204" pitchFamily="34" charset="0"/>
                <a:ea typeface="Calibri" panose="020F0502020204030204" pitchFamily="34" charset="0"/>
                <a:cs typeface="Calibri" panose="020F0502020204030204" pitchFamily="34" charset="0"/>
              </a:rPr>
              <a:t>Test the CONCEPTUAL route / pathways and anticipated costs with the community members</a:t>
            </a:r>
          </a:p>
          <a:p>
            <a:r>
              <a:rPr lang="en-AU" sz="1800" kern="100">
                <a:effectLst/>
                <a:latin typeface="Calibri" panose="020F0502020204030204" pitchFamily="34" charset="0"/>
                <a:ea typeface="Calibri" panose="020F0502020204030204" pitchFamily="34" charset="0"/>
                <a:cs typeface="Calibri" panose="020F0502020204030204" pitchFamily="34" charset="0"/>
              </a:rPr>
              <a:t>Social media needs to be smart and on the front foot</a:t>
            </a:r>
          </a:p>
          <a:p>
            <a:r>
              <a:rPr lang="en-AU" sz="1800">
                <a:effectLst/>
                <a:latin typeface="Calibri" panose="020F0502020204030204" pitchFamily="34" charset="0"/>
                <a:ea typeface="Calibri" panose="020F0502020204030204" pitchFamily="34" charset="0"/>
                <a:cs typeface="Calibri" panose="020F0502020204030204" pitchFamily="34" charset="0"/>
              </a:rPr>
              <a:t>Environmental Impact Statement [EIS] is seen as a key and non-negotiable</a:t>
            </a:r>
            <a:endParaRPr lang="en-AU">
              <a:latin typeface="Calibri" panose="020F0502020204030204" pitchFamily="34" charset="0"/>
              <a:cs typeface="Calibri" panose="020F0502020204030204" pitchFamily="34" charset="0"/>
            </a:endParaRPr>
          </a:p>
          <a:p>
            <a:endParaRPr lang="en-AU"/>
          </a:p>
        </p:txBody>
      </p:sp>
      <p:sp>
        <p:nvSpPr>
          <p:cNvPr id="5" name="Title 4">
            <a:extLst>
              <a:ext uri="{FF2B5EF4-FFF2-40B4-BE49-F238E27FC236}">
                <a16:creationId xmlns:a16="http://schemas.microsoft.com/office/drawing/2014/main" id="{42623457-343F-EB12-08F1-6D923B1B08AE}"/>
              </a:ext>
            </a:extLst>
          </p:cNvPr>
          <p:cNvSpPr>
            <a:spLocks noGrp="1"/>
          </p:cNvSpPr>
          <p:nvPr>
            <p:ph type="title"/>
          </p:nvPr>
        </p:nvSpPr>
        <p:spPr/>
        <p:txBody>
          <a:bodyPr>
            <a:normAutofit/>
          </a:bodyPr>
          <a:lstStyle/>
          <a:p>
            <a:r>
              <a:rPr lang="en-AU"/>
              <a:t>Green Energy Network (GEN) project</a:t>
            </a:r>
          </a:p>
        </p:txBody>
      </p:sp>
    </p:spTree>
    <p:extLst>
      <p:ext uri="{BB962C8B-B14F-4D97-AF65-F5344CB8AC3E}">
        <p14:creationId xmlns:p14="http://schemas.microsoft.com/office/powerpoint/2010/main" val="3637089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C9E61-BA97-5F81-9801-279FF529C6C2}"/>
              </a:ext>
            </a:extLst>
          </p:cNvPr>
          <p:cNvSpPr>
            <a:spLocks noGrp="1"/>
          </p:cNvSpPr>
          <p:nvPr>
            <p:ph type="sldNum" sz="quarter" idx="10"/>
          </p:nvPr>
        </p:nvSpPr>
        <p:spPr/>
        <p:txBody>
          <a:bodyPr/>
          <a:lstStyle/>
          <a:p>
            <a:fld id="{B0182C94-63C3-A24B-A8F6-04A150B5997D}" type="slidenum">
              <a:rPr lang="en-US" smtClean="0"/>
              <a:pPr/>
              <a:t>34</a:t>
            </a:fld>
            <a:endParaRPr lang="en-US"/>
          </a:p>
        </p:txBody>
      </p:sp>
      <p:sp>
        <p:nvSpPr>
          <p:cNvPr id="7" name="Content Placeholder 6">
            <a:extLst>
              <a:ext uri="{FF2B5EF4-FFF2-40B4-BE49-F238E27FC236}">
                <a16:creationId xmlns:a16="http://schemas.microsoft.com/office/drawing/2014/main" id="{D3CB6139-A294-7076-3995-C926F0991305}"/>
              </a:ext>
            </a:extLst>
          </p:cNvPr>
          <p:cNvSpPr>
            <a:spLocks noGrp="1"/>
          </p:cNvSpPr>
          <p:nvPr>
            <p:ph sz="half" idx="1"/>
          </p:nvPr>
        </p:nvSpPr>
        <p:spPr/>
        <p:txBody>
          <a:bodyPr/>
          <a:lstStyle/>
          <a:p>
            <a:pPr marL="0" indent="0">
              <a:buNone/>
            </a:pPr>
            <a:r>
              <a:rPr lang="en-AU" b="1">
                <a:solidFill>
                  <a:schemeClr val="bg1">
                    <a:lumMod val="25000"/>
                  </a:schemeClr>
                </a:solidFill>
                <a:latin typeface="Tenorite" panose="00000500000000000000" pitchFamily="2" charset="0"/>
              </a:rPr>
              <a:t>POSSIBLE COMMUNITY / CONSUMER CONCERNS</a:t>
            </a:r>
          </a:p>
          <a:p>
            <a:r>
              <a:rPr lang="en-AU">
                <a:latin typeface="Calibri" panose="020F0502020204030204" pitchFamily="34" charset="0"/>
                <a:cs typeface="Calibri" panose="020F0502020204030204" pitchFamily="34" charset="0"/>
              </a:rPr>
              <a:t>Cost and consumer prices</a:t>
            </a:r>
          </a:p>
          <a:p>
            <a:r>
              <a:rPr lang="en-AU">
                <a:latin typeface="Calibri" panose="020F0502020204030204" pitchFamily="34" charset="0"/>
                <a:cs typeface="Calibri" panose="020F0502020204030204" pitchFamily="34" charset="0"/>
              </a:rPr>
              <a:t>Reliability of power over time</a:t>
            </a:r>
          </a:p>
          <a:p>
            <a:r>
              <a:rPr lang="en-AU">
                <a:latin typeface="Calibri" panose="020F0502020204030204" pitchFamily="34" charset="0"/>
                <a:cs typeface="Calibri" panose="020F0502020204030204" pitchFamily="34" charset="0"/>
              </a:rPr>
              <a:t>Risk of under or over delivering infrastructure</a:t>
            </a:r>
          </a:p>
          <a:p>
            <a:endParaRPr lang="en-AU" sz="1800" kern="100">
              <a:effectLst/>
              <a:uFill>
                <a:solidFill>
                  <a:srgbClr val="00B0F0"/>
                </a:solidFill>
              </a:u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kern="100">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100"/>
              </a:spcAft>
              <a:buFont typeface="Courier New" panose="02070309020205020404" pitchFamily="49" charset="0"/>
              <a:buChar char="o"/>
            </a:pP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endParaRPr lang="en-AU"/>
          </a:p>
          <a:p>
            <a:endParaRPr lang="en-AU"/>
          </a:p>
          <a:p>
            <a:endParaRPr lang="en-AU"/>
          </a:p>
          <a:p>
            <a:endParaRPr lang="en-AU"/>
          </a:p>
          <a:p>
            <a:endParaRPr lang="en-AU"/>
          </a:p>
          <a:p>
            <a:endParaRPr lang="en-AU"/>
          </a:p>
        </p:txBody>
      </p:sp>
      <p:sp>
        <p:nvSpPr>
          <p:cNvPr id="8" name="Content Placeholder 7">
            <a:extLst>
              <a:ext uri="{FF2B5EF4-FFF2-40B4-BE49-F238E27FC236}">
                <a16:creationId xmlns:a16="http://schemas.microsoft.com/office/drawing/2014/main" id="{4B898313-2E7D-A92F-16CF-65B944A63F16}"/>
              </a:ext>
            </a:extLst>
          </p:cNvPr>
          <p:cNvSpPr>
            <a:spLocks noGrp="1"/>
          </p:cNvSpPr>
          <p:nvPr>
            <p:ph sz="half" idx="2"/>
          </p:nvPr>
        </p:nvSpPr>
        <p:spPr/>
        <p:txBody>
          <a:bodyPr/>
          <a:lstStyle/>
          <a:p>
            <a:pPr marL="0" indent="0">
              <a:buNone/>
            </a:pPr>
            <a:r>
              <a:rPr lang="en-AU" b="1">
                <a:solidFill>
                  <a:schemeClr val="bg1">
                    <a:lumMod val="25000"/>
                  </a:schemeClr>
                </a:solidFill>
                <a:latin typeface="Tenorite" panose="00000500000000000000" pitchFamily="2" charset="0"/>
              </a:rPr>
              <a:t>ISSUES THAT THE CAP WOULD LIKE TO EXPLORE</a:t>
            </a:r>
          </a:p>
          <a:p>
            <a:r>
              <a:rPr lang="en-AU">
                <a:latin typeface="Calibri" panose="020F0502020204030204" pitchFamily="34" charset="0"/>
                <a:cs typeface="Calibri" panose="020F0502020204030204" pitchFamily="34" charset="0"/>
              </a:rPr>
              <a:t>The assumption behind demand modelling/ predictions</a:t>
            </a:r>
          </a:p>
          <a:p>
            <a:r>
              <a:rPr lang="en-AU">
                <a:latin typeface="Calibri" panose="020F0502020204030204" pitchFamily="34" charset="0"/>
                <a:cs typeface="Calibri" panose="020F0502020204030204" pitchFamily="34" charset="0"/>
              </a:rPr>
              <a:t>The assumptions behind risk modelling</a:t>
            </a:r>
          </a:p>
          <a:p>
            <a:r>
              <a:rPr lang="en-AU">
                <a:latin typeface="Calibri" panose="020F0502020204030204" pitchFamily="34" charset="0"/>
                <a:cs typeface="Calibri" panose="020F0502020204030204" pitchFamily="34" charset="0"/>
              </a:rPr>
              <a:t>exploration of the graphs that Jeremy presented [impact on revenue V ability to influence]</a:t>
            </a:r>
          </a:p>
          <a:p>
            <a:pPr marL="0" indent="0">
              <a:buNone/>
            </a:pPr>
            <a:endParaRPr lang="en-AU">
              <a:latin typeface="Calibri" panose="020F0502020204030204" pitchFamily="34" charset="0"/>
              <a:cs typeface="Calibri" panose="020F0502020204030204" pitchFamily="34" charset="0"/>
            </a:endParaRPr>
          </a:p>
          <a:p>
            <a:endParaRPr lang="en-AU"/>
          </a:p>
        </p:txBody>
      </p:sp>
      <p:sp>
        <p:nvSpPr>
          <p:cNvPr id="5" name="Title 4">
            <a:extLst>
              <a:ext uri="{FF2B5EF4-FFF2-40B4-BE49-F238E27FC236}">
                <a16:creationId xmlns:a16="http://schemas.microsoft.com/office/drawing/2014/main" id="{42623457-343F-EB12-08F1-6D923B1B08AE}"/>
              </a:ext>
            </a:extLst>
          </p:cNvPr>
          <p:cNvSpPr>
            <a:spLocks noGrp="1"/>
          </p:cNvSpPr>
          <p:nvPr>
            <p:ph type="title"/>
          </p:nvPr>
        </p:nvSpPr>
        <p:spPr/>
        <p:txBody>
          <a:bodyPr>
            <a:normAutofit/>
          </a:bodyPr>
          <a:lstStyle/>
          <a:p>
            <a:r>
              <a:rPr lang="en-AU"/>
              <a:t>Revenue Proposal (part a)</a:t>
            </a:r>
          </a:p>
        </p:txBody>
      </p:sp>
      <p:pic>
        <p:nvPicPr>
          <p:cNvPr id="3" name="Picture 2">
            <a:extLst>
              <a:ext uri="{FF2B5EF4-FFF2-40B4-BE49-F238E27FC236}">
                <a16:creationId xmlns:a16="http://schemas.microsoft.com/office/drawing/2014/main" id="{35BFFF37-5D0B-2B05-99F3-C80EF809FB48}"/>
              </a:ext>
            </a:extLst>
          </p:cNvPr>
          <p:cNvPicPr>
            <a:picLocks noChangeAspect="1"/>
          </p:cNvPicPr>
          <p:nvPr/>
        </p:nvPicPr>
        <p:blipFill>
          <a:blip r:embed="rId2"/>
          <a:stretch>
            <a:fillRect/>
          </a:stretch>
        </p:blipFill>
        <p:spPr>
          <a:xfrm>
            <a:off x="6307494" y="3334118"/>
            <a:ext cx="5184637" cy="2778940"/>
          </a:xfrm>
          <a:prstGeom prst="rect">
            <a:avLst/>
          </a:prstGeom>
        </p:spPr>
      </p:pic>
    </p:spTree>
    <p:extLst>
      <p:ext uri="{BB962C8B-B14F-4D97-AF65-F5344CB8AC3E}">
        <p14:creationId xmlns:p14="http://schemas.microsoft.com/office/powerpoint/2010/main" val="112685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3CB6139-A294-7076-3995-C926F0991305}"/>
              </a:ext>
            </a:extLst>
          </p:cNvPr>
          <p:cNvSpPr>
            <a:spLocks noGrp="1"/>
          </p:cNvSpPr>
          <p:nvPr>
            <p:ph idx="1"/>
          </p:nvPr>
        </p:nvSpPr>
        <p:spPr/>
        <p:txBody>
          <a:bodyPr/>
          <a:lstStyle/>
          <a:p>
            <a:pPr marL="0" indent="0">
              <a:buNone/>
            </a:pPr>
            <a:r>
              <a:rPr lang="en-AU" b="1">
                <a:solidFill>
                  <a:schemeClr val="bg1">
                    <a:lumMod val="25000"/>
                  </a:schemeClr>
                </a:solidFill>
                <a:latin typeface="Tenorite" panose="00000500000000000000" pitchFamily="2" charset="0"/>
              </a:rPr>
              <a:t>Extra information the CAP would like from ElectraNet to create confidence in ElectraNet’s proposal</a:t>
            </a:r>
          </a:p>
          <a:p>
            <a:r>
              <a:rPr lang="en-AU">
                <a:latin typeface="Calibri" panose="020F0502020204030204" pitchFamily="34" charset="0"/>
                <a:cs typeface="Calibri" panose="020F0502020204030204" pitchFamily="34" charset="0"/>
              </a:rPr>
              <a:t>Asset management processes, principles and samples</a:t>
            </a:r>
          </a:p>
          <a:p>
            <a:r>
              <a:rPr lang="en-AU">
                <a:latin typeface="Calibri" panose="020F0502020204030204" pitchFamily="34" charset="0"/>
                <a:cs typeface="Calibri" panose="020F0502020204030204" pitchFamily="34" charset="0"/>
              </a:rPr>
              <a:t>Deliverability Information</a:t>
            </a:r>
          </a:p>
          <a:p>
            <a:r>
              <a:rPr lang="en-AU">
                <a:latin typeface="Calibri" panose="020F0502020204030204" pitchFamily="34" charset="0"/>
                <a:cs typeface="Calibri" panose="020F0502020204030204" pitchFamily="34" charset="0"/>
              </a:rPr>
              <a:t>Demand forecasting (drivers and customer segmentation)</a:t>
            </a:r>
          </a:p>
          <a:p>
            <a:r>
              <a:rPr lang="en-AU">
                <a:latin typeface="Calibri" panose="020F0502020204030204" pitchFamily="34" charset="0"/>
                <a:cs typeface="Calibri" panose="020F0502020204030204" pitchFamily="34" charset="0"/>
              </a:rPr>
              <a:t>ElectraNet’s role in moving to net zero</a:t>
            </a:r>
          </a:p>
          <a:p>
            <a:r>
              <a:rPr lang="en-AU">
                <a:latin typeface="Calibri" panose="020F0502020204030204" pitchFamily="34" charset="0"/>
                <a:cs typeface="Calibri" panose="020F0502020204030204" pitchFamily="34" charset="0"/>
              </a:rPr>
              <a:t>The ability to Commission independent technical/ economic advice to deepen our understanding</a:t>
            </a:r>
          </a:p>
          <a:p>
            <a:r>
              <a:rPr lang="en-AU">
                <a:latin typeface="Calibri" panose="020F0502020204030204" pitchFamily="34" charset="0"/>
                <a:cs typeface="Calibri" panose="020F0502020204030204" pitchFamily="34" charset="0"/>
              </a:rPr>
              <a:t>Cost impact analysis</a:t>
            </a:r>
          </a:p>
          <a:p>
            <a:r>
              <a:rPr lang="en-AU">
                <a:latin typeface="Calibri" panose="020F0502020204030204" pitchFamily="34" charset="0"/>
                <a:cs typeface="Calibri" panose="020F0502020204030204" pitchFamily="34" charset="0"/>
              </a:rPr>
              <a:t>ElectraNet’s ability to share cost impacts with consumers</a:t>
            </a:r>
          </a:p>
          <a:p>
            <a:endParaRPr lang="en-AU" sz="1800" kern="100">
              <a:effectLst/>
              <a:uFill>
                <a:solidFill>
                  <a:srgbClr val="00B0F0"/>
                </a:solidFill>
              </a:u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kern="100">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100"/>
              </a:spcAft>
              <a:buFont typeface="Courier New" panose="02070309020205020404" pitchFamily="49" charset="0"/>
              <a:buChar char="o"/>
            </a:pPr>
            <a:endParaRPr lang="en-AU" sz="1800" kern="100">
              <a:effectLst/>
              <a:latin typeface="Calibri" panose="020F0502020204030204" pitchFamily="34" charset="0"/>
              <a:ea typeface="Calibri" panose="020F0502020204030204" pitchFamily="34" charset="0"/>
              <a:cs typeface="Calibri" panose="020F0502020204030204" pitchFamily="34" charset="0"/>
            </a:endParaRPr>
          </a:p>
          <a:p>
            <a:endParaRPr lang="en-AU"/>
          </a:p>
          <a:p>
            <a:endParaRPr lang="en-AU"/>
          </a:p>
          <a:p>
            <a:endParaRPr lang="en-AU"/>
          </a:p>
          <a:p>
            <a:endParaRPr lang="en-AU"/>
          </a:p>
          <a:p>
            <a:endParaRPr lang="en-AU"/>
          </a:p>
          <a:p>
            <a:endParaRPr lang="en-AU"/>
          </a:p>
        </p:txBody>
      </p:sp>
      <p:sp>
        <p:nvSpPr>
          <p:cNvPr id="2" name="Slide Number Placeholder 1">
            <a:extLst>
              <a:ext uri="{FF2B5EF4-FFF2-40B4-BE49-F238E27FC236}">
                <a16:creationId xmlns:a16="http://schemas.microsoft.com/office/drawing/2014/main" id="{0BCC9E61-BA97-5F81-9801-279FF529C6C2}"/>
              </a:ext>
            </a:extLst>
          </p:cNvPr>
          <p:cNvSpPr>
            <a:spLocks noGrp="1"/>
          </p:cNvSpPr>
          <p:nvPr>
            <p:ph type="sldNum" sz="quarter" idx="12"/>
          </p:nvPr>
        </p:nvSpPr>
        <p:spPr/>
        <p:txBody>
          <a:bodyPr/>
          <a:lstStyle/>
          <a:p>
            <a:fld id="{B0182C94-63C3-A24B-A8F6-04A150B5997D}" type="slidenum">
              <a:rPr lang="en-US" smtClean="0"/>
              <a:pPr/>
              <a:t>35</a:t>
            </a:fld>
            <a:endParaRPr lang="en-US"/>
          </a:p>
        </p:txBody>
      </p:sp>
      <p:sp>
        <p:nvSpPr>
          <p:cNvPr id="5" name="Title 4">
            <a:extLst>
              <a:ext uri="{FF2B5EF4-FFF2-40B4-BE49-F238E27FC236}">
                <a16:creationId xmlns:a16="http://schemas.microsoft.com/office/drawing/2014/main" id="{42623457-343F-EB12-08F1-6D923B1B08AE}"/>
              </a:ext>
            </a:extLst>
          </p:cNvPr>
          <p:cNvSpPr>
            <a:spLocks noGrp="1"/>
          </p:cNvSpPr>
          <p:nvPr>
            <p:ph type="title"/>
          </p:nvPr>
        </p:nvSpPr>
        <p:spPr/>
        <p:txBody>
          <a:bodyPr>
            <a:normAutofit/>
          </a:bodyPr>
          <a:lstStyle/>
          <a:p>
            <a:r>
              <a:rPr lang="en-AU"/>
              <a:t>Revenue Proposal (part b)</a:t>
            </a:r>
          </a:p>
        </p:txBody>
      </p:sp>
    </p:spTree>
    <p:extLst>
      <p:ext uri="{BB962C8B-B14F-4D97-AF65-F5344CB8AC3E}">
        <p14:creationId xmlns:p14="http://schemas.microsoft.com/office/powerpoint/2010/main" val="1559461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E2AC3-AECE-C2CF-A03E-E9062620D02A}"/>
              </a:ext>
            </a:extLst>
          </p:cNvPr>
          <p:cNvSpPr>
            <a:spLocks noGrp="1"/>
          </p:cNvSpPr>
          <p:nvPr>
            <p:ph type="sldNum" sz="quarter" idx="10"/>
          </p:nvPr>
        </p:nvSpPr>
        <p:spPr/>
        <p:txBody>
          <a:bodyPr/>
          <a:lstStyle/>
          <a:p>
            <a:fld id="{B0182C94-63C3-A24B-A8F6-04A150B5997D}" type="slidenum">
              <a:rPr lang="en-US" smtClean="0"/>
              <a:pPr/>
              <a:t>36</a:t>
            </a:fld>
            <a:endParaRPr lang="en-US"/>
          </a:p>
        </p:txBody>
      </p:sp>
      <p:sp>
        <p:nvSpPr>
          <p:cNvPr id="3" name="Content Placeholder 2">
            <a:extLst>
              <a:ext uri="{FF2B5EF4-FFF2-40B4-BE49-F238E27FC236}">
                <a16:creationId xmlns:a16="http://schemas.microsoft.com/office/drawing/2014/main" id="{FE6B1E29-CD22-607F-E12B-DC736D881A6D}"/>
              </a:ext>
            </a:extLst>
          </p:cNvPr>
          <p:cNvSpPr>
            <a:spLocks noGrp="1"/>
          </p:cNvSpPr>
          <p:nvPr>
            <p:ph sz="half" idx="1"/>
          </p:nvPr>
        </p:nvSpPr>
        <p:spPr/>
        <p:txBody>
          <a:bodyPr vert="horz" lIns="91440" tIns="45720" rIns="91440" bIns="45720" rtlCol="0" anchor="t">
            <a:noAutofit/>
          </a:bodyPr>
          <a:lstStyle/>
          <a:p>
            <a:pPr marL="0" indent="0">
              <a:buNone/>
            </a:pPr>
            <a:r>
              <a:rPr lang="en-US"/>
              <a:t>Summary on </a:t>
            </a:r>
          </a:p>
          <a:p>
            <a:pPr>
              <a:buAutoNum type="arabicPeriod"/>
            </a:pPr>
            <a:r>
              <a:rPr lang="en-US"/>
              <a:t>Cost/benefit - who pays? what are the solutions,  what’s does the modellings say? </a:t>
            </a:r>
            <a:r>
              <a:rPr lang="en-AU"/>
              <a:t>what demand is included ? </a:t>
            </a:r>
            <a:r>
              <a:rPr lang="en-US"/>
              <a:t>What new load is connecting?</a:t>
            </a:r>
            <a:endParaRPr lang="en-US">
              <a:cs typeface="Arial"/>
            </a:endParaRPr>
          </a:p>
          <a:p>
            <a:pPr>
              <a:buAutoNum type="arabicPeriod"/>
            </a:pPr>
            <a:r>
              <a:rPr lang="en-AU"/>
              <a:t>Early works funding - </a:t>
            </a:r>
            <a:r>
              <a:rPr lang="en-US"/>
              <a:t>Investments upfront or down the track (</a:t>
            </a:r>
            <a:r>
              <a:rPr lang="en-AU"/>
              <a:t>risk mitigations)</a:t>
            </a:r>
            <a:endParaRPr lang="en-AU">
              <a:cs typeface="Arial"/>
            </a:endParaRPr>
          </a:p>
          <a:p>
            <a:pPr>
              <a:buAutoNum type="arabicPeriod"/>
            </a:pPr>
            <a:r>
              <a:rPr lang="en-AU"/>
              <a:t>Community and environmental approval - landholders, Traditional Owners, environmental sector </a:t>
            </a:r>
            <a:endParaRPr lang="en-AU">
              <a:cs typeface="Arial"/>
            </a:endParaRPr>
          </a:p>
          <a:p>
            <a:pPr>
              <a:buAutoNum type="arabicPeriod"/>
            </a:pPr>
            <a:r>
              <a:rPr lang="en-AU"/>
              <a:t>Project delivery- </a:t>
            </a:r>
            <a:r>
              <a:rPr lang="en-US"/>
              <a:t>are we able to deliver?, when, cost, enough resources, late vs early – cost and benefits?</a:t>
            </a:r>
            <a:endParaRPr lang="en-AU"/>
          </a:p>
          <a:p>
            <a:pPr>
              <a:buAutoNum type="arabicPeriod"/>
            </a:pPr>
            <a:endParaRPr lang="en-US"/>
          </a:p>
          <a:p>
            <a:pPr>
              <a:buAutoNum type="arabicPeriod"/>
            </a:pPr>
            <a:endParaRPr lang="en-AU"/>
          </a:p>
        </p:txBody>
      </p:sp>
      <p:sp>
        <p:nvSpPr>
          <p:cNvPr id="4" name="Content Placeholder 3">
            <a:extLst>
              <a:ext uri="{FF2B5EF4-FFF2-40B4-BE49-F238E27FC236}">
                <a16:creationId xmlns:a16="http://schemas.microsoft.com/office/drawing/2014/main" id="{CB49FACC-D616-1120-669B-3253BD09F7FA}"/>
              </a:ext>
            </a:extLst>
          </p:cNvPr>
          <p:cNvSpPr>
            <a:spLocks noGrp="1"/>
          </p:cNvSpPr>
          <p:nvPr>
            <p:ph sz="half" idx="2"/>
          </p:nvPr>
        </p:nvSpPr>
        <p:spPr/>
        <p:txBody>
          <a:bodyPr vert="horz" lIns="91440" tIns="45720" rIns="91440" bIns="45720" rtlCol="0" anchor="t">
            <a:noAutofit/>
          </a:bodyPr>
          <a:lstStyle/>
          <a:p>
            <a:pPr>
              <a:spcBef>
                <a:spcPts val="300"/>
              </a:spcBef>
              <a:spcAft>
                <a:spcPts val="100"/>
              </a:spcAft>
            </a:pPr>
            <a:r>
              <a:rPr lang="en-AU" sz="1800" kern="100">
                <a:effectLst/>
                <a:latin typeface="+mj-lt"/>
                <a:ea typeface="Calibri"/>
                <a:cs typeface="Calibri"/>
              </a:rPr>
              <a:t>Action: </a:t>
            </a:r>
            <a:r>
              <a:rPr lang="en-AU" kern="100">
                <a:latin typeface="+mj-lt"/>
                <a:ea typeface="Calibri"/>
                <a:cs typeface="Calibri"/>
              </a:rPr>
              <a:t> </a:t>
            </a:r>
            <a:r>
              <a:rPr lang="en-AU" sz="1800" kern="100">
                <a:effectLst/>
                <a:latin typeface="+mj-lt"/>
                <a:ea typeface="Calibri"/>
                <a:cs typeface="Calibri"/>
              </a:rPr>
              <a:t>ElectraNet to </a:t>
            </a:r>
            <a:r>
              <a:rPr lang="en-AU" sz="1800" kern="100">
                <a:effectLst/>
                <a:latin typeface="+mj-lt"/>
                <a:ea typeface="Times New Roman" panose="02020603050405020304" pitchFamily="18" charset="0"/>
                <a:cs typeface="Calibri"/>
              </a:rPr>
              <a:t>prepare clear project timeframes for the Northern and Southern projects and determine when the CAP should be engaged.</a:t>
            </a:r>
            <a:endParaRPr lang="en-AU" sz="1800" kern="100">
              <a:effectLst/>
              <a:latin typeface="+mj-lt"/>
              <a:ea typeface="Calibri" panose="020F0502020204030204" pitchFamily="34" charset="0"/>
              <a:cs typeface="Calibri"/>
            </a:endParaRPr>
          </a:p>
          <a:p>
            <a:pPr>
              <a:spcAft>
                <a:spcPts val="100"/>
              </a:spcAft>
            </a:pPr>
            <a:r>
              <a:rPr lang="en-AU" b="1" kern="100">
                <a:latin typeface="+mj-lt"/>
                <a:ea typeface="Calibri"/>
                <a:cs typeface="Times New Roman"/>
              </a:rPr>
              <a:t>CAP Action</a:t>
            </a:r>
            <a:r>
              <a:rPr lang="en-AU" sz="1800" b="1" kern="100">
                <a:effectLst/>
                <a:latin typeface="+mj-lt"/>
                <a:ea typeface="Calibri"/>
                <a:cs typeface="Times New Roman"/>
              </a:rPr>
              <a:t>: </a:t>
            </a:r>
            <a:r>
              <a:rPr lang="en-AU" kern="100">
                <a:latin typeface="+mj-lt"/>
                <a:ea typeface="Calibri"/>
                <a:cs typeface="Arial"/>
              </a:rPr>
              <a:t>How do the CAP want to be engaged on </a:t>
            </a:r>
            <a:r>
              <a:rPr lang="en-AU" sz="1600" kern="100">
                <a:latin typeface="+mj-lt"/>
                <a:ea typeface="Calibri"/>
                <a:cs typeface="Arial"/>
              </a:rPr>
              <a:t>the Revenue proposal and Project GEN (Mid North/Southern Projects)</a:t>
            </a:r>
            <a:r>
              <a:rPr lang="en-AU" sz="1600" kern="100">
                <a:latin typeface="Calibri"/>
                <a:ea typeface="Calibri"/>
                <a:cs typeface="Calibri"/>
              </a:rPr>
              <a:t>.</a:t>
            </a:r>
          </a:p>
          <a:p>
            <a:pPr lvl="1">
              <a:spcAft>
                <a:spcPts val="100"/>
              </a:spcAft>
              <a:buFont typeface="Arial" charset="2"/>
              <a:buChar char="•"/>
            </a:pPr>
            <a:r>
              <a:rPr lang="en-AU" kern="100">
                <a:latin typeface="+mj-lt"/>
                <a:ea typeface="Calibri"/>
                <a:cs typeface="Arial"/>
              </a:rPr>
              <a:t>Deep dive sessions? </a:t>
            </a:r>
            <a:endParaRPr lang="en-AU">
              <a:latin typeface="+mj-lt"/>
              <a:ea typeface="Calibri"/>
              <a:cs typeface="Arial"/>
            </a:endParaRPr>
          </a:p>
          <a:p>
            <a:pPr lvl="1">
              <a:spcAft>
                <a:spcPts val="100"/>
              </a:spcAft>
              <a:buFont typeface="Arial" charset="2"/>
              <a:buChar char="•"/>
            </a:pPr>
            <a:r>
              <a:rPr lang="en-AU" kern="100">
                <a:latin typeface="+mj-lt"/>
                <a:ea typeface="Calibri"/>
                <a:cs typeface="Arial"/>
              </a:rPr>
              <a:t>Establishment of </a:t>
            </a:r>
            <a:r>
              <a:rPr lang="en-AU" kern="100">
                <a:latin typeface="+mj-lt"/>
                <a:ea typeface="Calibri"/>
                <a:cs typeface="Times New Roman"/>
              </a:rPr>
              <a:t>Working</a:t>
            </a:r>
            <a:r>
              <a:rPr lang="en-AU" kern="100">
                <a:effectLst/>
                <a:latin typeface="+mj-lt"/>
                <a:ea typeface="Calibri"/>
                <a:cs typeface="Times New Roman"/>
              </a:rPr>
              <a:t> groups/sub committees</a:t>
            </a:r>
            <a:r>
              <a:rPr lang="en-AU" kern="100">
                <a:latin typeface="+mj-lt"/>
                <a:ea typeface="Calibri"/>
                <a:cs typeface="Times New Roman"/>
              </a:rPr>
              <a:t> </a:t>
            </a:r>
          </a:p>
          <a:p>
            <a:pPr>
              <a:spcAft>
                <a:spcPts val="100"/>
              </a:spcAft>
              <a:buFont typeface="Wingdings" panose="05000000000000000000" pitchFamily="2" charset="2"/>
              <a:buChar char="§"/>
            </a:pPr>
            <a:r>
              <a:rPr lang="en-AU" kern="100">
                <a:latin typeface="Arial"/>
                <a:ea typeface="Calibri"/>
                <a:cs typeface="Arial"/>
              </a:rPr>
              <a:t>Action: ElectraNet to arrange a briefing from the cultural heritage team to the CAP to gain a better understanding of the work that is being undertaken.</a:t>
            </a:r>
            <a:endParaRPr lang="en-US" kern="100">
              <a:latin typeface="Arial"/>
              <a:ea typeface="Calibri"/>
              <a:cs typeface="Arial"/>
            </a:endParaRPr>
          </a:p>
          <a:p>
            <a:pPr>
              <a:spcAft>
                <a:spcPts val="100"/>
              </a:spcAft>
            </a:pPr>
            <a:endParaRPr lang="en-AU" kern="100">
              <a:latin typeface="Calibri"/>
              <a:ea typeface="Calibri"/>
              <a:cs typeface="Times New Roman"/>
            </a:endParaRPr>
          </a:p>
          <a:p>
            <a:endParaRPr lang="en-AU">
              <a:cs typeface="Arial"/>
            </a:endParaRPr>
          </a:p>
        </p:txBody>
      </p:sp>
      <p:sp>
        <p:nvSpPr>
          <p:cNvPr id="5" name="Title 4">
            <a:extLst>
              <a:ext uri="{FF2B5EF4-FFF2-40B4-BE49-F238E27FC236}">
                <a16:creationId xmlns:a16="http://schemas.microsoft.com/office/drawing/2014/main" id="{CF229423-FB89-4F6C-EF07-29278EA14CE5}"/>
              </a:ext>
            </a:extLst>
          </p:cNvPr>
          <p:cNvSpPr>
            <a:spLocks noGrp="1"/>
          </p:cNvSpPr>
          <p:nvPr>
            <p:ph type="title"/>
          </p:nvPr>
        </p:nvSpPr>
        <p:spPr/>
        <p:txBody>
          <a:bodyPr/>
          <a:lstStyle/>
          <a:p>
            <a:r>
              <a:rPr lang="en-US"/>
              <a:t>Next Steps</a:t>
            </a:r>
            <a:endParaRPr lang="en-AU"/>
          </a:p>
        </p:txBody>
      </p:sp>
    </p:spTree>
    <p:extLst>
      <p:ext uri="{BB962C8B-B14F-4D97-AF65-F5344CB8AC3E}">
        <p14:creationId xmlns:p14="http://schemas.microsoft.com/office/powerpoint/2010/main" val="225276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27555"/>
            <a:ext cx="9133965" cy="2202889"/>
          </a:xfrm>
        </p:spPr>
        <p:txBody>
          <a:bodyPr>
            <a:normAutofit/>
          </a:bodyPr>
          <a:lstStyle/>
          <a:p>
            <a:pPr>
              <a:spcAft>
                <a:spcPts val="1800"/>
              </a:spcAft>
            </a:pPr>
            <a:r>
              <a:rPr lang="en-US" sz="4000">
                <a:solidFill>
                  <a:schemeClr val="bg1"/>
                </a:solidFill>
                <a:latin typeface="Arial" panose="020B0604020202020204" pitchFamily="34" charset="0"/>
                <a:cs typeface="Arial" panose="020B0604020202020204" pitchFamily="34" charset="0"/>
              </a:rPr>
              <a:t>Presentation </a:t>
            </a:r>
            <a:endParaRPr lang="en-AU" sz="4000">
              <a:solidFill>
                <a:schemeClr val="bg1"/>
              </a:solidFill>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4530444"/>
            <a:ext cx="3226399"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atin typeface="Arial"/>
              </a:rPr>
              <a:t>Georgie Morris </a:t>
            </a:r>
            <a:br>
              <a:rPr lang="en-AU" sz="1800" b="1">
                <a:latin typeface="Arial"/>
                <a:ea typeface="+mn-ea"/>
                <a:cs typeface="+mn-cs"/>
              </a:rPr>
            </a:br>
            <a:r>
              <a:rPr lang="en-AU" sz="1800">
                <a:latin typeface="Arial"/>
                <a:ea typeface="+mn-ea"/>
                <a:cs typeface="+mn-cs"/>
              </a:rPr>
              <a:t>CAP Member</a:t>
            </a:r>
            <a:endParaRPr lang="en-US"/>
          </a:p>
        </p:txBody>
      </p:sp>
    </p:spTree>
    <p:extLst>
      <p:ext uri="{BB962C8B-B14F-4D97-AF65-F5344CB8AC3E}">
        <p14:creationId xmlns:p14="http://schemas.microsoft.com/office/powerpoint/2010/main" val="1397947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SA Energy Affordability</a:t>
            </a:r>
          </a:p>
        </p:txBody>
      </p:sp>
      <p:sp>
        <p:nvSpPr>
          <p:cNvPr id="3" name="Subtitle 2"/>
          <p:cNvSpPr>
            <a:spLocks noGrp="1"/>
          </p:cNvSpPr>
          <p:nvPr>
            <p:ph type="subTitle" idx="1"/>
          </p:nvPr>
        </p:nvSpPr>
        <p:spPr/>
        <p:txBody>
          <a:bodyPr/>
          <a:lstStyle/>
          <a:p>
            <a:r>
              <a:rPr lang="en-US"/>
              <a:t>AER and ACCC Data</a:t>
            </a:r>
          </a:p>
        </p:txBody>
      </p:sp>
      <p:pic>
        <p:nvPicPr>
          <p:cNvPr id="5" name="Picture 4" descr="A black and white image of buildings and wind turbines&#10;&#10;Description automatically generated">
            <a:extLst>
              <a:ext uri="{FF2B5EF4-FFF2-40B4-BE49-F238E27FC236}">
                <a16:creationId xmlns:a16="http://schemas.microsoft.com/office/drawing/2014/main" id="{C538649F-8EE1-DDFB-FE62-12B4C0D27445}"/>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9692725" y="5032557"/>
            <a:ext cx="2617810" cy="14507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7284-787F-4271-861B-4C251A8BDD43}"/>
              </a:ext>
            </a:extLst>
          </p:cNvPr>
          <p:cNvSpPr>
            <a:spLocks noGrp="1"/>
          </p:cNvSpPr>
          <p:nvPr>
            <p:ph type="title"/>
          </p:nvPr>
        </p:nvSpPr>
        <p:spPr/>
        <p:txBody>
          <a:bodyPr/>
          <a:lstStyle/>
          <a:p>
            <a:r>
              <a:rPr lang="en-US"/>
              <a:t>SA Energy Affordability </a:t>
            </a:r>
            <a:endParaRPr lang="en-AU"/>
          </a:p>
        </p:txBody>
      </p:sp>
      <p:sp>
        <p:nvSpPr>
          <p:cNvPr id="3" name="Content Placeholder 2">
            <a:extLst>
              <a:ext uri="{FF2B5EF4-FFF2-40B4-BE49-F238E27FC236}">
                <a16:creationId xmlns:a16="http://schemas.microsoft.com/office/drawing/2014/main" id="{9662CF6C-F4EA-4542-AC3B-54036BD1D6FE}"/>
              </a:ext>
            </a:extLst>
          </p:cNvPr>
          <p:cNvSpPr>
            <a:spLocks noGrp="1"/>
          </p:cNvSpPr>
          <p:nvPr>
            <p:ph idx="1"/>
          </p:nvPr>
        </p:nvSpPr>
        <p:spPr/>
        <p:txBody>
          <a:bodyPr/>
          <a:lstStyle/>
          <a:p>
            <a:r>
              <a:rPr lang="en-AU"/>
              <a:t>South Australian energy consumers are continuing to experience a worsening energy affordability crisis. </a:t>
            </a:r>
          </a:p>
          <a:p>
            <a:r>
              <a:rPr lang="en-AU"/>
              <a:t>The AER’s most recent retail performance data for Q3 2023/24 shows increasing numbers of South Australian energy customers are repaying energy debt, and have the highest average debt levels in the Nation. </a:t>
            </a:r>
          </a:p>
          <a:p>
            <a:r>
              <a:rPr lang="en-AU" b="1"/>
              <a:t>It is clear that energy is no longer affordable for many households in this State.</a:t>
            </a:r>
            <a:endParaRPr lang="en-US" b="1"/>
          </a:p>
          <a:p>
            <a:endParaRPr lang="en-AU"/>
          </a:p>
        </p:txBody>
      </p:sp>
    </p:spTree>
    <p:extLst>
      <p:ext uri="{BB962C8B-B14F-4D97-AF65-F5344CB8AC3E}">
        <p14:creationId xmlns:p14="http://schemas.microsoft.com/office/powerpoint/2010/main" val="149200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B2BDDB-C403-4C6E-B108-CC04756D3DB6}"/>
              </a:ext>
            </a:extLst>
          </p:cNvPr>
          <p:cNvSpPr>
            <a:spLocks noGrp="1"/>
          </p:cNvSpPr>
          <p:nvPr>
            <p:ph type="sldNum" sz="quarter" idx="10"/>
          </p:nvPr>
        </p:nvSpPr>
        <p:spPr/>
        <p:txBody>
          <a:bodyPr/>
          <a:lstStyle/>
          <a:p>
            <a:fld id="{B0182C94-63C3-A24B-A8F6-04A150B5997D}" type="slidenum">
              <a:rPr lang="en-US" smtClean="0"/>
              <a:pPr/>
              <a:t>4</a:t>
            </a:fld>
            <a:endParaRPr lang="en-US"/>
          </a:p>
        </p:txBody>
      </p:sp>
      <p:sp>
        <p:nvSpPr>
          <p:cNvPr id="2" name="Title 29">
            <a:extLst>
              <a:ext uri="{FF2B5EF4-FFF2-40B4-BE49-F238E27FC236}">
                <a16:creationId xmlns:a16="http://schemas.microsoft.com/office/drawing/2014/main" id="{9183E19C-A928-BCEE-DE1A-BCC2B450599F}"/>
              </a:ext>
            </a:extLst>
          </p:cNvPr>
          <p:cNvSpPr>
            <a:spLocks noGrp="1"/>
          </p:cNvSpPr>
          <p:nvPr>
            <p:ph type="title"/>
          </p:nvPr>
        </p:nvSpPr>
        <p:spPr>
          <a:xfrm>
            <a:off x="677546" y="281720"/>
            <a:ext cx="11238026" cy="703087"/>
          </a:xfrm>
        </p:spPr>
        <p:txBody>
          <a:bodyPr/>
          <a:lstStyle/>
          <a:p>
            <a:r>
              <a:rPr lang="en-US"/>
              <a:t>Agenda Outline</a:t>
            </a:r>
            <a:endParaRPr lang="en-AU"/>
          </a:p>
        </p:txBody>
      </p:sp>
      <p:sp>
        <p:nvSpPr>
          <p:cNvPr id="15" name="Content Placeholder 1">
            <a:extLst>
              <a:ext uri="{FF2B5EF4-FFF2-40B4-BE49-F238E27FC236}">
                <a16:creationId xmlns:a16="http://schemas.microsoft.com/office/drawing/2014/main" id="{DA1A96AE-815A-A6BA-9BC5-CB1E4001340F}"/>
              </a:ext>
            </a:extLst>
          </p:cNvPr>
          <p:cNvSpPr>
            <a:spLocks noGrp="1"/>
          </p:cNvSpPr>
          <p:nvPr>
            <p:ph sz="half" idx="1"/>
          </p:nvPr>
        </p:nvSpPr>
        <p:spPr>
          <a:xfrm>
            <a:off x="485522" y="1161442"/>
            <a:ext cx="5654474" cy="4711751"/>
          </a:xfrm>
        </p:spPr>
        <p:txBody>
          <a:bodyPr vert="horz" lIns="91440" tIns="45720" rIns="91440" bIns="45720" rtlCol="0" anchor="t">
            <a:noAutofit/>
          </a:bodyPr>
          <a:lstStyle/>
          <a:p>
            <a:pPr>
              <a:buFont typeface="+mj-lt"/>
              <a:buAutoNum type="arabicPeriod"/>
            </a:pPr>
            <a:r>
              <a:rPr lang="en-AU"/>
              <a:t>Welcome, meeting minutes and action items</a:t>
            </a:r>
          </a:p>
          <a:p>
            <a:pPr>
              <a:buFont typeface="+mj-lt"/>
              <a:buAutoNum type="arabicPeriod"/>
            </a:pPr>
            <a:r>
              <a:rPr lang="en-AU"/>
              <a:t>Reflections on the breakfast </a:t>
            </a:r>
            <a:endParaRPr lang="en-AU">
              <a:cs typeface="Arial"/>
            </a:endParaRPr>
          </a:p>
          <a:p>
            <a:pPr>
              <a:buFont typeface="+mj-lt"/>
              <a:buAutoNum type="arabicPeriod"/>
            </a:pPr>
            <a:r>
              <a:rPr lang="en-AU"/>
              <a:t>Hot topics – items on CAP members’ minds</a:t>
            </a:r>
            <a:endParaRPr lang="en-AU">
              <a:cs typeface="Arial"/>
            </a:endParaRPr>
          </a:p>
          <a:p>
            <a:pPr>
              <a:buAutoNum type="arabicPeriod"/>
            </a:pPr>
            <a:r>
              <a:rPr lang="en-AU"/>
              <a:t>Update on ISP</a:t>
            </a:r>
            <a:br>
              <a:rPr lang="en-AU"/>
            </a:br>
            <a:r>
              <a:rPr lang="en-AU"/>
              <a:t> - Brad Harris + Mark Henley</a:t>
            </a:r>
            <a:endParaRPr lang="en-AU">
              <a:cs typeface="Arial"/>
            </a:endParaRPr>
          </a:p>
          <a:p>
            <a:pPr>
              <a:buAutoNum type="arabicPeriod"/>
            </a:pPr>
            <a:r>
              <a:rPr lang="en-AU"/>
              <a:t>Update on Co design workshop </a:t>
            </a:r>
            <a:br>
              <a:rPr lang="en-AU"/>
            </a:br>
            <a:r>
              <a:rPr lang="en-AU"/>
              <a:t>-  Leanne Muffet + Alycia Martin</a:t>
            </a:r>
            <a:endParaRPr lang="en-AU">
              <a:cs typeface="Arial"/>
            </a:endParaRPr>
          </a:p>
          <a:p>
            <a:pPr>
              <a:buFont typeface="+mj-lt"/>
              <a:buAutoNum type="arabicPeriod"/>
            </a:pPr>
            <a:r>
              <a:rPr lang="en-AU"/>
              <a:t>Presentation</a:t>
            </a:r>
            <a:endParaRPr lang="en-AU">
              <a:cs typeface="Arial"/>
            </a:endParaRPr>
          </a:p>
          <a:p>
            <a:pPr marL="0" indent="0">
              <a:buNone/>
            </a:pPr>
            <a:r>
              <a:rPr lang="en-AU"/>
              <a:t>     - Georgie Morris </a:t>
            </a:r>
          </a:p>
          <a:p>
            <a:pPr marL="0" indent="0">
              <a:buNone/>
            </a:pPr>
            <a:r>
              <a:rPr lang="en-AU"/>
              <a:t>7. Brainstorm – Annual Review </a:t>
            </a:r>
            <a:endParaRPr lang="en-AU">
              <a:cs typeface="Arial"/>
            </a:endParaRPr>
          </a:p>
          <a:p>
            <a:pPr marL="0" indent="0">
              <a:buNone/>
            </a:pPr>
            <a:endParaRPr lang="en-AU"/>
          </a:p>
          <a:p>
            <a:pPr lvl="1"/>
            <a:endParaRPr lang="en-AU" i="1"/>
          </a:p>
        </p:txBody>
      </p:sp>
      <p:pic>
        <p:nvPicPr>
          <p:cNvPr id="20" name="Picture 19">
            <a:extLst>
              <a:ext uri="{FF2B5EF4-FFF2-40B4-BE49-F238E27FC236}">
                <a16:creationId xmlns:a16="http://schemas.microsoft.com/office/drawing/2014/main" id="{B8201A80-9C45-2663-3E1C-774B15C6FA17}"/>
              </a:ext>
            </a:extLst>
          </p:cNvPr>
          <p:cNvPicPr>
            <a:picLocks noChangeAspect="1"/>
          </p:cNvPicPr>
          <p:nvPr/>
        </p:nvPicPr>
        <p:blipFill>
          <a:blip r:embed="rId3"/>
          <a:stretch>
            <a:fillRect/>
          </a:stretch>
        </p:blipFill>
        <p:spPr>
          <a:xfrm>
            <a:off x="6503322" y="270345"/>
            <a:ext cx="5203156" cy="5819559"/>
          </a:xfrm>
          <a:prstGeom prst="rect">
            <a:avLst/>
          </a:prstGeom>
        </p:spPr>
      </p:pic>
    </p:spTree>
    <p:extLst>
      <p:ext uri="{BB962C8B-B14F-4D97-AF65-F5344CB8AC3E}">
        <p14:creationId xmlns:p14="http://schemas.microsoft.com/office/powerpoint/2010/main" val="2729128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B060-5FE6-4BF9-B452-EAC7D781B567}"/>
              </a:ext>
            </a:extLst>
          </p:cNvPr>
          <p:cNvSpPr>
            <a:spLocks noGrp="1"/>
          </p:cNvSpPr>
          <p:nvPr>
            <p:ph type="title"/>
          </p:nvPr>
        </p:nvSpPr>
        <p:spPr/>
        <p:txBody>
          <a:bodyPr/>
          <a:lstStyle/>
          <a:p>
            <a:r>
              <a:rPr lang="en-US"/>
              <a:t>AER Q3 2023/24 - debt and payment difficulty data</a:t>
            </a:r>
            <a:endParaRPr lang="en-AU"/>
          </a:p>
        </p:txBody>
      </p:sp>
      <p:sp>
        <p:nvSpPr>
          <p:cNvPr id="3" name="Content Placeholder 2">
            <a:extLst>
              <a:ext uri="{FF2B5EF4-FFF2-40B4-BE49-F238E27FC236}">
                <a16:creationId xmlns:a16="http://schemas.microsoft.com/office/drawing/2014/main" id="{73CAB572-61C6-4BCA-8838-7EDAFAE3A50B}"/>
              </a:ext>
            </a:extLst>
          </p:cNvPr>
          <p:cNvSpPr>
            <a:spLocks noGrp="1"/>
          </p:cNvSpPr>
          <p:nvPr>
            <p:ph idx="1"/>
          </p:nvPr>
        </p:nvSpPr>
        <p:spPr/>
        <p:txBody>
          <a:bodyPr>
            <a:normAutofit fontScale="92500" lnSpcReduction="10000"/>
          </a:bodyPr>
          <a:lstStyle/>
          <a:p>
            <a:pPr lvl="0">
              <a:buFont typeface="Arial" panose="020B0604020202020204" pitchFamily="34" charset="0"/>
              <a:buChar char="•"/>
            </a:pPr>
            <a:r>
              <a:rPr lang="en-AU"/>
              <a:t>South Australia has the </a:t>
            </a:r>
            <a:r>
              <a:rPr lang="en-AU" b="1"/>
              <a:t>highest average energy debt</a:t>
            </a:r>
            <a:r>
              <a:rPr lang="en-AU"/>
              <a:t> in National Energy Market (NEM) jurisdictions.  The average energy debt of (non-hardship) residential customers in SA is </a:t>
            </a:r>
            <a:r>
              <a:rPr lang="en-AU" b="1"/>
              <a:t>$1,379 </a:t>
            </a:r>
            <a:r>
              <a:rPr lang="en-AU"/>
              <a:t>(up from $1,227 12 months ago), $286 above the National average of $1093.  </a:t>
            </a:r>
          </a:p>
          <a:p>
            <a:pPr lvl="0">
              <a:buFont typeface="Arial" panose="020B0604020202020204" pitchFamily="34" charset="0"/>
              <a:buChar char="•"/>
            </a:pPr>
            <a:r>
              <a:rPr lang="en-AU"/>
              <a:t>The </a:t>
            </a:r>
            <a:r>
              <a:rPr lang="en-AU" b="1"/>
              <a:t>number of customers repaying energy debt </a:t>
            </a:r>
            <a:r>
              <a:rPr lang="en-AU"/>
              <a:t>in South Australia has continued to increase from 22,331 in Q1 2022-23 to 29,862 in Q3 2023-24 (an </a:t>
            </a:r>
            <a:r>
              <a:rPr lang="en-AU" b="1"/>
              <a:t>increase of 33.7% in 18 months</a:t>
            </a:r>
            <a:r>
              <a:rPr lang="en-AU"/>
              <a:t>). This is in line with the 35% increase in the number of customers repaying energy debt seen Nationally from Q1 2022-23 to Q3 2022-23 (increasing from 154,300 to 208,380 in Q3 2023-24).</a:t>
            </a:r>
          </a:p>
          <a:p>
            <a:pPr lvl="0">
              <a:buFont typeface="Arial" panose="020B0604020202020204" pitchFamily="34" charset="0"/>
              <a:buChar char="•"/>
            </a:pPr>
            <a:r>
              <a:rPr lang="en-US"/>
              <a:t> </a:t>
            </a:r>
            <a:r>
              <a:rPr lang="en-AU"/>
              <a:t>There have been </a:t>
            </a:r>
            <a:r>
              <a:rPr lang="en-AU" b="1"/>
              <a:t>consecutive quarterly increases in the number of customers repaying energy debt </a:t>
            </a:r>
            <a:r>
              <a:rPr lang="en-AU"/>
              <a:t>over the last two quarters with 29,103 South Australian customers repaying energy debt in Q2 2023-24 (</a:t>
            </a:r>
            <a:r>
              <a:rPr lang="en-AU" b="1"/>
              <a:t>an increase of 12.6% from Q1 2023-24</a:t>
            </a:r>
            <a:r>
              <a:rPr lang="en-AU"/>
              <a:t>) and 29,862 in Q3 2023-24.</a:t>
            </a:r>
          </a:p>
          <a:p>
            <a:pPr lvl="0">
              <a:buFont typeface="Arial" panose="020B0604020202020204" pitchFamily="34" charset="0"/>
              <a:buChar char="•"/>
            </a:pPr>
            <a:r>
              <a:rPr lang="en-AU"/>
              <a:t>The </a:t>
            </a:r>
            <a:r>
              <a:rPr lang="en-AU" b="1"/>
              <a:t>average debt on entry into hardship programs </a:t>
            </a:r>
            <a:r>
              <a:rPr lang="en-AU"/>
              <a:t>for SA customers in Q3 2023-24 was </a:t>
            </a:r>
            <a:r>
              <a:rPr lang="en-AU" b="1"/>
              <a:t>$1,668 </a:t>
            </a:r>
            <a:r>
              <a:rPr lang="en-AU"/>
              <a:t>(the highest after Tasmania), and $444 above the national average of $1,224. Average debt on entry into a hardship program in South Australia has increased by $193 from $1,475 in Q2 2023-24.</a:t>
            </a:r>
          </a:p>
          <a:p>
            <a:endParaRPr lang="en-AU"/>
          </a:p>
          <a:p>
            <a:endParaRPr lang="en-AU"/>
          </a:p>
        </p:txBody>
      </p:sp>
    </p:spTree>
    <p:extLst>
      <p:ext uri="{BB962C8B-B14F-4D97-AF65-F5344CB8AC3E}">
        <p14:creationId xmlns:p14="http://schemas.microsoft.com/office/powerpoint/2010/main" val="1660356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855A-FBE3-465F-8FD4-24368990E8A0}"/>
              </a:ext>
            </a:extLst>
          </p:cNvPr>
          <p:cNvSpPr>
            <a:spLocks noGrp="1"/>
          </p:cNvSpPr>
          <p:nvPr>
            <p:ph type="title"/>
          </p:nvPr>
        </p:nvSpPr>
        <p:spPr/>
        <p:txBody>
          <a:bodyPr/>
          <a:lstStyle/>
          <a:p>
            <a:r>
              <a:rPr lang="en-US"/>
              <a:t>AER debt and hardship data</a:t>
            </a:r>
            <a:endParaRPr lang="en-AU"/>
          </a:p>
        </p:txBody>
      </p:sp>
      <p:sp>
        <p:nvSpPr>
          <p:cNvPr id="3" name="Content Placeholder 2">
            <a:extLst>
              <a:ext uri="{FF2B5EF4-FFF2-40B4-BE49-F238E27FC236}">
                <a16:creationId xmlns:a16="http://schemas.microsoft.com/office/drawing/2014/main" id="{99D8564F-A8BE-4D3E-A7ED-55745EE11141}"/>
              </a:ext>
            </a:extLst>
          </p:cNvPr>
          <p:cNvSpPr>
            <a:spLocks noGrp="1"/>
          </p:cNvSpPr>
          <p:nvPr>
            <p:ph idx="1"/>
          </p:nvPr>
        </p:nvSpPr>
        <p:spPr/>
        <p:txBody>
          <a:bodyPr/>
          <a:lstStyle/>
          <a:p>
            <a:pPr>
              <a:buFont typeface="Arial" panose="020B0604020202020204" pitchFamily="34" charset="0"/>
              <a:buChar char="•"/>
            </a:pPr>
            <a:r>
              <a:rPr lang="en-AU"/>
              <a:t>The </a:t>
            </a:r>
            <a:r>
              <a:rPr lang="en-AU" b="1"/>
              <a:t>average debt of hardship customers </a:t>
            </a:r>
            <a:r>
              <a:rPr lang="en-AU"/>
              <a:t>in SA</a:t>
            </a:r>
            <a:r>
              <a:rPr lang="en-AU" b="1"/>
              <a:t> </a:t>
            </a:r>
            <a:r>
              <a:rPr lang="en-AU"/>
              <a:t>has </a:t>
            </a:r>
            <a:r>
              <a:rPr lang="en-AU" b="1"/>
              <a:t>decreased</a:t>
            </a:r>
            <a:r>
              <a:rPr lang="en-AU"/>
              <a:t> in the last 12months – from $2,534 in Q3 2022-23, </a:t>
            </a:r>
            <a:r>
              <a:rPr lang="en-AU" b="1"/>
              <a:t>to $2,160 in Q3 2023-24</a:t>
            </a:r>
            <a:r>
              <a:rPr lang="en-AU"/>
              <a:t>, but is still $480 above the National average of $1,680 (and is up $297 from pre-pandemic levels of $1,863 in 2018-19). Tasmania is the only state with higher average hardship debt – at $2,506.</a:t>
            </a:r>
          </a:p>
          <a:p>
            <a:pPr>
              <a:buFont typeface="Arial" panose="020B0604020202020204" pitchFamily="34" charset="0"/>
              <a:buChar char="•"/>
            </a:pPr>
            <a:r>
              <a:rPr lang="en-AU"/>
              <a:t>The </a:t>
            </a:r>
            <a:r>
              <a:rPr lang="en-AU" b="1"/>
              <a:t>percentage of residential customers in SA entitled to a concession </a:t>
            </a:r>
            <a:r>
              <a:rPr lang="en-AU"/>
              <a:t>is marginally down from 26.5% (213,706) in Q3 2022/23 to 23.75% (193,974) in Q3 2023/24.</a:t>
            </a:r>
          </a:p>
          <a:p>
            <a:pPr>
              <a:buFont typeface="Arial" panose="020B0604020202020204" pitchFamily="34" charset="0"/>
              <a:buChar char="•"/>
            </a:pPr>
            <a:r>
              <a:rPr lang="en-AU"/>
              <a:t>South Australia has the </a:t>
            </a:r>
            <a:r>
              <a:rPr lang="en-AU" b="1"/>
              <a:t>lowest percentage of hardship customers receiving a concession </a:t>
            </a:r>
            <a:r>
              <a:rPr lang="en-AU"/>
              <a:t>in the NEM. The number of hardship customers receiving concession in South Australia is 7,418 – or 37.49% of hardship customers.  This is up from 6,536 hardship customers in Q3 2022/23, but is down on the previous percentage (40.38% in Q3 2022/23). Nationally, 53.11% of hardship customers are receiving a concession, with Tasmania having the highest percentage at 67.11%.</a:t>
            </a:r>
          </a:p>
          <a:p>
            <a:endParaRPr lang="en-AU"/>
          </a:p>
        </p:txBody>
      </p:sp>
    </p:spTree>
    <p:extLst>
      <p:ext uri="{BB962C8B-B14F-4D97-AF65-F5344CB8AC3E}">
        <p14:creationId xmlns:p14="http://schemas.microsoft.com/office/powerpoint/2010/main" val="3842996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ED26-0BC2-4060-92B0-57DD5D0861AC}"/>
              </a:ext>
            </a:extLst>
          </p:cNvPr>
          <p:cNvSpPr>
            <a:spLocks noGrp="1"/>
          </p:cNvSpPr>
          <p:nvPr>
            <p:ph type="title"/>
          </p:nvPr>
        </p:nvSpPr>
        <p:spPr/>
        <p:txBody>
          <a:bodyPr/>
          <a:lstStyle/>
          <a:p>
            <a:r>
              <a:rPr lang="en-US"/>
              <a:t>AER Q3 2023/24 data</a:t>
            </a:r>
            <a:endParaRPr lang="en-AU"/>
          </a:p>
        </p:txBody>
      </p:sp>
      <p:sp>
        <p:nvSpPr>
          <p:cNvPr id="3" name="Content Placeholder 2">
            <a:extLst>
              <a:ext uri="{FF2B5EF4-FFF2-40B4-BE49-F238E27FC236}">
                <a16:creationId xmlns:a16="http://schemas.microsoft.com/office/drawing/2014/main" id="{E5C7CF10-F285-4BCB-8CE9-F4E4B4B9F19C}"/>
              </a:ext>
            </a:extLst>
          </p:cNvPr>
          <p:cNvSpPr>
            <a:spLocks noGrp="1"/>
          </p:cNvSpPr>
          <p:nvPr>
            <p:ph idx="1"/>
          </p:nvPr>
        </p:nvSpPr>
        <p:spPr/>
        <p:txBody>
          <a:bodyPr>
            <a:normAutofit/>
          </a:bodyPr>
          <a:lstStyle/>
          <a:p>
            <a:pPr>
              <a:buFont typeface="Arial" panose="020B0604020202020204" pitchFamily="34" charset="0"/>
              <a:buChar char="•"/>
            </a:pPr>
            <a:r>
              <a:rPr lang="en-AU"/>
              <a:t>In Q3 2023/24, 834 customers were disconnected in SA, compared to 798 during the same quarter 12 months ago. </a:t>
            </a:r>
            <a:r>
              <a:rPr lang="en-AU" b="1"/>
              <a:t>There has been a significant increase in the number of disconnections from the last quarter (Q2 2023/24), virtually doubling (up by 94%) from 428</a:t>
            </a:r>
            <a:r>
              <a:rPr lang="en-AU"/>
              <a:t>. </a:t>
            </a:r>
          </a:p>
          <a:p>
            <a:pPr>
              <a:buFont typeface="Arial" panose="020B0604020202020204" pitchFamily="34" charset="0"/>
              <a:buChar char="•"/>
            </a:pPr>
            <a:r>
              <a:rPr lang="en-AU"/>
              <a:t>The number of </a:t>
            </a:r>
            <a:r>
              <a:rPr lang="en-AU" b="1"/>
              <a:t>customers on payment plans </a:t>
            </a:r>
            <a:r>
              <a:rPr lang="en-AU"/>
              <a:t>in SA has </a:t>
            </a:r>
            <a:r>
              <a:rPr lang="en-AU" b="1"/>
              <a:t>decreased by 1,176 or 7% in three months</a:t>
            </a:r>
            <a:r>
              <a:rPr lang="en-AU"/>
              <a:t>, from 16,399 or 2.0% of customers in Q2 2023/24, to 15,223 or 1.9% of customers in Q3 2023/24, and is still well below pre-pandemic levels (down from 2.7% of customers in 2017/18). </a:t>
            </a:r>
          </a:p>
          <a:p>
            <a:pPr>
              <a:buFont typeface="Arial" panose="020B0604020202020204" pitchFamily="34" charset="0"/>
              <a:buChar char="•"/>
            </a:pPr>
            <a:r>
              <a:rPr lang="en-AU" b="1"/>
              <a:t>Hardship customer numbers in SA have increased by 22% in the past 12 months</a:t>
            </a:r>
            <a:r>
              <a:rPr lang="en-AU"/>
              <a:t>, up from 16,202 in Q3 2022-23 to 19,784 in Q3 2023/24 (or 2.42% of customers). This may be in response to the AER’s Compliance and Enforcement priorities, and the industry guidance letter sent to retailers in January 2024 about identifying customers experiencing payment difficulty and hardship.</a:t>
            </a:r>
          </a:p>
          <a:p>
            <a:pPr marL="0" indent="0">
              <a:buNone/>
            </a:pPr>
            <a:endParaRPr lang="en-AU"/>
          </a:p>
        </p:txBody>
      </p:sp>
    </p:spTree>
    <p:extLst>
      <p:ext uri="{BB962C8B-B14F-4D97-AF65-F5344CB8AC3E}">
        <p14:creationId xmlns:p14="http://schemas.microsoft.com/office/powerpoint/2010/main" val="1846970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C9D5-FE80-471A-8C00-9A6C32233097}"/>
              </a:ext>
            </a:extLst>
          </p:cNvPr>
          <p:cNvSpPr>
            <a:spLocks noGrp="1"/>
          </p:cNvSpPr>
          <p:nvPr>
            <p:ph type="title"/>
          </p:nvPr>
        </p:nvSpPr>
        <p:spPr/>
        <p:txBody>
          <a:bodyPr/>
          <a:lstStyle/>
          <a:p>
            <a:r>
              <a:rPr lang="en-US"/>
              <a:t>Retail TOU customers in SA</a:t>
            </a:r>
            <a:endParaRPr lang="en-AU"/>
          </a:p>
        </p:txBody>
      </p:sp>
      <p:sp>
        <p:nvSpPr>
          <p:cNvPr id="3" name="Content Placeholder 2">
            <a:extLst>
              <a:ext uri="{FF2B5EF4-FFF2-40B4-BE49-F238E27FC236}">
                <a16:creationId xmlns:a16="http://schemas.microsoft.com/office/drawing/2014/main" id="{1DCF7D0C-59E3-4143-A9DB-7803B4AB558D}"/>
              </a:ext>
            </a:extLst>
          </p:cNvPr>
          <p:cNvSpPr>
            <a:spLocks noGrp="1"/>
          </p:cNvSpPr>
          <p:nvPr>
            <p:ph idx="1"/>
          </p:nvPr>
        </p:nvSpPr>
        <p:spPr/>
        <p:txBody>
          <a:bodyPr/>
          <a:lstStyle/>
          <a:p>
            <a:pPr lvl="0"/>
            <a:r>
              <a:rPr lang="en-AU" b="1"/>
              <a:t>Around 39% of ALL energy customers (or 298,175 customers) are currently on time of use (TOU) retail tariffs in South Australia</a:t>
            </a:r>
            <a:r>
              <a:rPr lang="en-AU"/>
              <a:t>, and SACOSS suggests many of these households do not know they are on a TOU, and even if they do know, cannot change energy usage patterns and are at risk of experiencing extreme bill shock.</a:t>
            </a:r>
          </a:p>
          <a:p>
            <a:pPr lvl="0"/>
            <a:endParaRPr lang="en-AU"/>
          </a:p>
          <a:p>
            <a:pPr lvl="0"/>
            <a:r>
              <a:rPr lang="en-AU" b="1"/>
              <a:t>3.6% </a:t>
            </a:r>
            <a:r>
              <a:rPr lang="en-AU"/>
              <a:t>of SA smart meter customers were on a TOU retail tariff in 2020/21, and </a:t>
            </a:r>
            <a:r>
              <a:rPr lang="en-AU" b="1"/>
              <a:t>83.8% of SA smart meter customers are now on a TOU retail tariff</a:t>
            </a:r>
            <a:r>
              <a:rPr lang="en-AU"/>
              <a:t>:</a:t>
            </a:r>
          </a:p>
          <a:p>
            <a:pPr lvl="1"/>
            <a:r>
              <a:rPr lang="en-AU"/>
              <a:t>90% of AGL’s smart meter customers in SA are on a TOU retail tariff</a:t>
            </a:r>
          </a:p>
          <a:p>
            <a:pPr lvl="1"/>
            <a:r>
              <a:rPr lang="en-AU"/>
              <a:t>97.7% of Alinta’s smart meter customers in SA are on a TOU retail tariff</a:t>
            </a:r>
          </a:p>
          <a:p>
            <a:pPr lvl="1"/>
            <a:r>
              <a:rPr lang="en-AU"/>
              <a:t>100% of Origin’s smart meter customers in SA are on a TOU retail tariff</a:t>
            </a:r>
          </a:p>
          <a:p>
            <a:endParaRPr lang="en-AU"/>
          </a:p>
        </p:txBody>
      </p:sp>
    </p:spTree>
    <p:extLst>
      <p:ext uri="{BB962C8B-B14F-4D97-AF65-F5344CB8AC3E}">
        <p14:creationId xmlns:p14="http://schemas.microsoft.com/office/powerpoint/2010/main" val="2269360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EEDE-0AFC-4F74-B2D0-C48BA06BCCCC}"/>
              </a:ext>
            </a:extLst>
          </p:cNvPr>
          <p:cNvSpPr>
            <a:spLocks noGrp="1"/>
          </p:cNvSpPr>
          <p:nvPr>
            <p:ph type="title"/>
          </p:nvPr>
        </p:nvSpPr>
        <p:spPr/>
        <p:txBody>
          <a:bodyPr/>
          <a:lstStyle/>
          <a:p>
            <a:r>
              <a:rPr lang="en-US"/>
              <a:t>Energy Affordability – effective unit price</a:t>
            </a:r>
            <a:endParaRPr lang="en-AU"/>
          </a:p>
        </p:txBody>
      </p:sp>
      <p:sp>
        <p:nvSpPr>
          <p:cNvPr id="5" name="Content Placeholder 2">
            <a:extLst>
              <a:ext uri="{FF2B5EF4-FFF2-40B4-BE49-F238E27FC236}">
                <a16:creationId xmlns:a16="http://schemas.microsoft.com/office/drawing/2014/main" id="{AAA175D8-453F-4F04-9891-F9C6E5E3989F}"/>
              </a:ext>
            </a:extLst>
          </p:cNvPr>
          <p:cNvSpPr txBox="1">
            <a:spLocks/>
          </p:cNvSpPr>
          <p:nvPr/>
        </p:nvSpPr>
        <p:spPr>
          <a:xfrm>
            <a:off x="974324" y="2029750"/>
            <a:ext cx="2795299"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AU"/>
          </a:p>
        </p:txBody>
      </p:sp>
      <p:pic>
        <p:nvPicPr>
          <p:cNvPr id="6" name="Picture 5">
            <a:extLst>
              <a:ext uri="{FF2B5EF4-FFF2-40B4-BE49-F238E27FC236}">
                <a16:creationId xmlns:a16="http://schemas.microsoft.com/office/drawing/2014/main" id="{A8A55B7E-1E0C-4963-B754-FF0A03728770}"/>
              </a:ext>
            </a:extLst>
          </p:cNvPr>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9692725" y="5032557"/>
            <a:ext cx="2617810" cy="1450757"/>
          </a:xfrm>
          <a:prstGeom prst="rect">
            <a:avLst/>
          </a:prstGeom>
        </p:spPr>
      </p:pic>
      <p:sp>
        <p:nvSpPr>
          <p:cNvPr id="7" name="Content Placeholder 6">
            <a:extLst>
              <a:ext uri="{FF2B5EF4-FFF2-40B4-BE49-F238E27FC236}">
                <a16:creationId xmlns:a16="http://schemas.microsoft.com/office/drawing/2014/main" id="{23A878BD-856B-4E1F-BB1D-DA83F74021C6}"/>
              </a:ext>
            </a:extLst>
          </p:cNvPr>
          <p:cNvSpPr>
            <a:spLocks noGrp="1"/>
          </p:cNvSpPr>
          <p:nvPr>
            <p:ph idx="1"/>
          </p:nvPr>
        </p:nvSpPr>
        <p:spPr/>
        <p:txBody>
          <a:bodyPr/>
          <a:lstStyle/>
          <a:p>
            <a:pPr>
              <a:buFont typeface="Arial" panose="020B0604020202020204" pitchFamily="34" charset="0"/>
              <a:buChar char="•"/>
            </a:pPr>
            <a:r>
              <a:rPr lang="en-AU"/>
              <a:t>South Australian households also </a:t>
            </a:r>
            <a:r>
              <a:rPr lang="en-AU" b="1"/>
              <a:t>continue to pay the highest per unit electricity prices </a:t>
            </a:r>
            <a:r>
              <a:rPr lang="en-AU"/>
              <a:t>in the Nation, significantly contributing to the energy affordability crisis in this State. </a:t>
            </a:r>
          </a:p>
          <a:p>
            <a:pPr>
              <a:buFont typeface="Arial" panose="020B0604020202020204" pitchFamily="34" charset="0"/>
              <a:buChar char="•"/>
            </a:pPr>
            <a:r>
              <a:rPr lang="en-AU"/>
              <a:t>The ACCC’s </a:t>
            </a:r>
            <a:r>
              <a:rPr lang="en-AU" i="1"/>
              <a:t>Inquiry into the National Electricity Market Report</a:t>
            </a:r>
            <a:r>
              <a:rPr lang="en-AU"/>
              <a:t>, published in June 2024, shows the </a:t>
            </a:r>
            <a:r>
              <a:rPr lang="en-AU" b="1"/>
              <a:t>median effective price </a:t>
            </a:r>
            <a:r>
              <a:rPr lang="en-AU"/>
              <a:t>for electricity in South Australia continued to increase in the last two quarters of 2023/4 to reach nearly 40 c/kWh in Q3 2023/24, </a:t>
            </a:r>
            <a:r>
              <a:rPr lang="en-AU" b="1"/>
              <a:t>well above other States</a:t>
            </a:r>
            <a:r>
              <a:rPr lang="en-AU"/>
              <a:t>.</a:t>
            </a:r>
          </a:p>
          <a:p>
            <a:endParaRPr lang="en-AU"/>
          </a:p>
        </p:txBody>
      </p:sp>
    </p:spTree>
    <p:extLst>
      <p:ext uri="{BB962C8B-B14F-4D97-AF65-F5344CB8AC3E}">
        <p14:creationId xmlns:p14="http://schemas.microsoft.com/office/powerpoint/2010/main" val="3357489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22D2-E292-4911-A46B-B8320D6C7EC5}"/>
              </a:ext>
            </a:extLst>
          </p:cNvPr>
          <p:cNvSpPr>
            <a:spLocks noGrp="1"/>
          </p:cNvSpPr>
          <p:nvPr>
            <p:ph type="title"/>
          </p:nvPr>
        </p:nvSpPr>
        <p:spPr/>
        <p:txBody>
          <a:bodyPr/>
          <a:lstStyle/>
          <a:p>
            <a:r>
              <a:rPr lang="en-US"/>
              <a:t>SA Effective Electricity Prices</a:t>
            </a:r>
            <a:endParaRPr lang="en-AU"/>
          </a:p>
        </p:txBody>
      </p:sp>
      <p:pic>
        <p:nvPicPr>
          <p:cNvPr id="7" name="Content Placeholder 6">
            <a:extLst>
              <a:ext uri="{FF2B5EF4-FFF2-40B4-BE49-F238E27FC236}">
                <a16:creationId xmlns:a16="http://schemas.microsoft.com/office/drawing/2014/main" id="{242BA595-CE81-47DF-9A49-AFC13DDBFCC2}"/>
              </a:ext>
            </a:extLst>
          </p:cNvPr>
          <p:cNvPicPr>
            <a:picLocks noGrp="1" noChangeAspect="1"/>
          </p:cNvPicPr>
          <p:nvPr>
            <p:ph idx="1"/>
          </p:nvPr>
        </p:nvPicPr>
        <p:blipFill>
          <a:blip r:embed="rId2"/>
          <a:stretch>
            <a:fillRect/>
          </a:stretch>
        </p:blipFill>
        <p:spPr>
          <a:xfrm>
            <a:off x="3584925" y="1846263"/>
            <a:ext cx="5082475" cy="4022725"/>
          </a:xfrm>
          <a:prstGeom prst="rect">
            <a:avLst/>
          </a:prstGeom>
        </p:spPr>
      </p:pic>
      <p:pic>
        <p:nvPicPr>
          <p:cNvPr id="8" name="Picture 7">
            <a:extLst>
              <a:ext uri="{FF2B5EF4-FFF2-40B4-BE49-F238E27FC236}">
                <a16:creationId xmlns:a16="http://schemas.microsoft.com/office/drawing/2014/main" id="{C8D65702-5610-40B3-B2E3-427FF759C830}"/>
              </a:ext>
            </a:extLst>
          </p:cNvPr>
          <p:cNvPicPr>
            <a:picLocks noChangeAspect="1"/>
          </p:cNvPicPr>
          <p:nvPr/>
        </p:nvPicPr>
        <p:blipFill>
          <a:blip r:embed="rId3"/>
          <a:stretch>
            <a:fillRect/>
          </a:stretch>
        </p:blipFill>
        <p:spPr>
          <a:xfrm>
            <a:off x="1066364" y="1737360"/>
            <a:ext cx="10059272" cy="4257040"/>
          </a:xfrm>
          <a:prstGeom prst="rect">
            <a:avLst/>
          </a:prstGeom>
        </p:spPr>
      </p:pic>
    </p:spTree>
    <p:extLst>
      <p:ext uri="{BB962C8B-B14F-4D97-AF65-F5344CB8AC3E}">
        <p14:creationId xmlns:p14="http://schemas.microsoft.com/office/powerpoint/2010/main" val="345821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7ECD-641D-42DE-A4B1-92AB7135EE3C}"/>
              </a:ext>
            </a:extLst>
          </p:cNvPr>
          <p:cNvSpPr>
            <a:spLocks noGrp="1"/>
          </p:cNvSpPr>
          <p:nvPr>
            <p:ph type="title"/>
          </p:nvPr>
        </p:nvSpPr>
        <p:spPr/>
        <p:txBody>
          <a:bodyPr/>
          <a:lstStyle/>
          <a:p>
            <a:r>
              <a:rPr lang="en-US"/>
              <a:t>Energy Price increases</a:t>
            </a:r>
            <a:endParaRPr lang="en-AU"/>
          </a:p>
        </p:txBody>
      </p:sp>
      <p:sp>
        <p:nvSpPr>
          <p:cNvPr id="3" name="Content Placeholder 2">
            <a:extLst>
              <a:ext uri="{FF2B5EF4-FFF2-40B4-BE49-F238E27FC236}">
                <a16:creationId xmlns:a16="http://schemas.microsoft.com/office/drawing/2014/main" id="{285D48D4-8C4F-47C6-942C-08D85176AFB5}"/>
              </a:ext>
            </a:extLst>
          </p:cNvPr>
          <p:cNvSpPr>
            <a:spLocks noGrp="1"/>
          </p:cNvSpPr>
          <p:nvPr>
            <p:ph idx="1"/>
          </p:nvPr>
        </p:nvSpPr>
        <p:spPr/>
        <p:txBody>
          <a:bodyPr/>
          <a:lstStyle/>
          <a:p>
            <a:r>
              <a:rPr lang="en-AU"/>
              <a:t>We know that from 1 July 2023, South Australians experienced dramatic energy price increases for both standing offer and market offer customers. </a:t>
            </a:r>
          </a:p>
          <a:p>
            <a:r>
              <a:rPr lang="en-AU"/>
              <a:t>The ACCC’s June Report shows the sharp increases effective prices for South Australian households in Q3 2023, reaching as high as 48 c/kWh</a:t>
            </a:r>
          </a:p>
          <a:p>
            <a:endParaRPr lang="en-AU"/>
          </a:p>
        </p:txBody>
      </p:sp>
      <p:pic>
        <p:nvPicPr>
          <p:cNvPr id="4" name="Picture 3">
            <a:extLst>
              <a:ext uri="{FF2B5EF4-FFF2-40B4-BE49-F238E27FC236}">
                <a16:creationId xmlns:a16="http://schemas.microsoft.com/office/drawing/2014/main" id="{97485EF4-E4CA-49B2-B80F-15E9EF91CE16}"/>
              </a:ext>
            </a:extLst>
          </p:cNvPr>
          <p:cNvPicPr>
            <a:picLocks noChangeAspect="1"/>
          </p:cNvPicPr>
          <p:nvPr/>
        </p:nvPicPr>
        <p:blipFill>
          <a:blip r:embed="rId2"/>
          <a:stretch>
            <a:fillRect/>
          </a:stretch>
        </p:blipFill>
        <p:spPr>
          <a:xfrm>
            <a:off x="3204962" y="3227934"/>
            <a:ext cx="4139543" cy="2749534"/>
          </a:xfrm>
          <a:prstGeom prst="rect">
            <a:avLst/>
          </a:prstGeom>
        </p:spPr>
      </p:pic>
    </p:spTree>
    <p:extLst>
      <p:ext uri="{BB962C8B-B14F-4D97-AF65-F5344CB8AC3E}">
        <p14:creationId xmlns:p14="http://schemas.microsoft.com/office/powerpoint/2010/main" val="2010993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A6C3-4059-401F-B877-25ED7FF040F2}"/>
              </a:ext>
            </a:extLst>
          </p:cNvPr>
          <p:cNvSpPr>
            <a:spLocks noGrp="1"/>
          </p:cNvSpPr>
          <p:nvPr>
            <p:ph type="title"/>
          </p:nvPr>
        </p:nvSpPr>
        <p:spPr/>
        <p:txBody>
          <a:bodyPr/>
          <a:lstStyle/>
          <a:p>
            <a:r>
              <a:rPr lang="en-US"/>
              <a:t>Network Costs – highest % in NEM jurisdictions</a:t>
            </a:r>
            <a:endParaRPr lang="en-AU"/>
          </a:p>
        </p:txBody>
      </p:sp>
      <p:pic>
        <p:nvPicPr>
          <p:cNvPr id="4" name="Content Placeholder 3">
            <a:extLst>
              <a:ext uri="{FF2B5EF4-FFF2-40B4-BE49-F238E27FC236}">
                <a16:creationId xmlns:a16="http://schemas.microsoft.com/office/drawing/2014/main" id="{BD6A583F-F031-44E5-A2A4-16A9CC8DD8F0}"/>
              </a:ext>
            </a:extLst>
          </p:cNvPr>
          <p:cNvPicPr>
            <a:picLocks noGrp="1"/>
          </p:cNvPicPr>
          <p:nvPr>
            <p:ph idx="1"/>
          </p:nvPr>
        </p:nvPicPr>
        <p:blipFill>
          <a:blip r:embed="rId2"/>
          <a:stretch>
            <a:fillRect/>
          </a:stretch>
        </p:blipFill>
        <p:spPr>
          <a:xfrm>
            <a:off x="2041489" y="2112494"/>
            <a:ext cx="8169348" cy="3490262"/>
          </a:xfrm>
          <a:prstGeom prst="rect">
            <a:avLst/>
          </a:prstGeom>
        </p:spPr>
      </p:pic>
    </p:spTree>
    <p:extLst>
      <p:ext uri="{BB962C8B-B14F-4D97-AF65-F5344CB8AC3E}">
        <p14:creationId xmlns:p14="http://schemas.microsoft.com/office/powerpoint/2010/main" val="3872167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0B6C-3207-46C1-A75B-EDF669304141}"/>
              </a:ext>
            </a:extLst>
          </p:cNvPr>
          <p:cNvSpPr>
            <a:spLocks noGrp="1"/>
          </p:cNvSpPr>
          <p:nvPr>
            <p:ph type="title"/>
          </p:nvPr>
        </p:nvSpPr>
        <p:spPr/>
        <p:txBody>
          <a:bodyPr/>
          <a:lstStyle/>
          <a:p>
            <a:r>
              <a:rPr lang="en-US"/>
              <a:t>DMO cost stack analysis by DNSP</a:t>
            </a:r>
            <a:endParaRPr lang="en-AU"/>
          </a:p>
        </p:txBody>
      </p:sp>
      <p:pic>
        <p:nvPicPr>
          <p:cNvPr id="4" name="Content Placeholder 3">
            <a:extLst>
              <a:ext uri="{FF2B5EF4-FFF2-40B4-BE49-F238E27FC236}">
                <a16:creationId xmlns:a16="http://schemas.microsoft.com/office/drawing/2014/main" id="{0BD5A07B-686E-4EE5-ABC3-C2B9B5B8D68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7168" y="1923951"/>
            <a:ext cx="6597989" cy="3867349"/>
          </a:xfrm>
          <a:prstGeom prst="rect">
            <a:avLst/>
          </a:prstGeom>
          <a:noFill/>
        </p:spPr>
      </p:pic>
    </p:spTree>
    <p:extLst>
      <p:ext uri="{BB962C8B-B14F-4D97-AF65-F5344CB8AC3E}">
        <p14:creationId xmlns:p14="http://schemas.microsoft.com/office/powerpoint/2010/main" val="2721071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3FB0-28C1-498E-9313-1D74D83452BC}"/>
              </a:ext>
            </a:extLst>
          </p:cNvPr>
          <p:cNvSpPr>
            <a:spLocks noGrp="1"/>
          </p:cNvSpPr>
          <p:nvPr>
            <p:ph type="title"/>
          </p:nvPr>
        </p:nvSpPr>
        <p:spPr/>
        <p:txBody>
          <a:bodyPr/>
          <a:lstStyle/>
          <a:p>
            <a:r>
              <a:rPr lang="en-US"/>
              <a:t>VDO Cost stack</a:t>
            </a:r>
            <a:endParaRPr lang="en-AU"/>
          </a:p>
        </p:txBody>
      </p:sp>
      <p:pic>
        <p:nvPicPr>
          <p:cNvPr id="4" name="Content Placeholder 3">
            <a:extLst>
              <a:ext uri="{FF2B5EF4-FFF2-40B4-BE49-F238E27FC236}">
                <a16:creationId xmlns:a16="http://schemas.microsoft.com/office/drawing/2014/main" id="{4A58EB70-75EF-4A74-9584-6BA3207A30F0}"/>
              </a:ext>
            </a:extLst>
          </p:cNvPr>
          <p:cNvPicPr>
            <a:picLocks noGrp="1"/>
          </p:cNvPicPr>
          <p:nvPr>
            <p:ph idx="1"/>
          </p:nvPr>
        </p:nvPicPr>
        <p:blipFill>
          <a:blip r:embed="rId3"/>
          <a:stretch>
            <a:fillRect/>
          </a:stretch>
        </p:blipFill>
        <p:spPr>
          <a:xfrm>
            <a:off x="2980251" y="1846263"/>
            <a:ext cx="6291824" cy="4022725"/>
          </a:xfrm>
          <a:prstGeom prst="rect">
            <a:avLst/>
          </a:prstGeom>
        </p:spPr>
      </p:pic>
    </p:spTree>
    <p:extLst>
      <p:ext uri="{BB962C8B-B14F-4D97-AF65-F5344CB8AC3E}">
        <p14:creationId xmlns:p14="http://schemas.microsoft.com/office/powerpoint/2010/main" val="9718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51F6F1-6B3D-4986-45C1-560F019FC3F4}"/>
              </a:ext>
            </a:extLst>
          </p:cNvPr>
          <p:cNvSpPr>
            <a:spLocks noGrp="1"/>
          </p:cNvSpPr>
          <p:nvPr>
            <p:ph type="title"/>
          </p:nvPr>
        </p:nvSpPr>
        <p:spPr/>
        <p:txBody>
          <a:bodyPr/>
          <a:lstStyle/>
          <a:p>
            <a:r>
              <a:rPr lang="en-US">
                <a:solidFill>
                  <a:srgbClr val="990033"/>
                </a:solidFill>
              </a:rPr>
              <a:t>Action Items</a:t>
            </a:r>
            <a:endParaRPr lang="en-AU">
              <a:solidFill>
                <a:srgbClr val="990033"/>
              </a:solidFill>
            </a:endParaRPr>
          </a:p>
        </p:txBody>
      </p:sp>
      <p:sp>
        <p:nvSpPr>
          <p:cNvPr id="2" name="Slide Number Placeholder 1">
            <a:extLst>
              <a:ext uri="{FF2B5EF4-FFF2-40B4-BE49-F238E27FC236}">
                <a16:creationId xmlns:a16="http://schemas.microsoft.com/office/drawing/2014/main" id="{84D27D41-1D57-996F-ACE7-48682511CBC5}"/>
              </a:ext>
            </a:extLst>
          </p:cNvPr>
          <p:cNvSpPr>
            <a:spLocks noGrp="1"/>
          </p:cNvSpPr>
          <p:nvPr>
            <p:ph type="sldNum" sz="quarter" idx="12"/>
          </p:nvPr>
        </p:nvSpPr>
        <p:spPr/>
        <p:txBody>
          <a:bodyPr/>
          <a:lstStyle/>
          <a:p>
            <a:fld id="{B0182C94-63C3-A24B-A8F6-04A150B5997D}" type="slidenum">
              <a:rPr lang="en-US" smtClean="0"/>
              <a:pPr/>
              <a:t>5</a:t>
            </a:fld>
            <a:endParaRPr lang="en-US"/>
          </a:p>
        </p:txBody>
      </p:sp>
      <p:graphicFrame>
        <p:nvGraphicFramePr>
          <p:cNvPr id="16" name="Table 15">
            <a:extLst>
              <a:ext uri="{FF2B5EF4-FFF2-40B4-BE49-F238E27FC236}">
                <a16:creationId xmlns:a16="http://schemas.microsoft.com/office/drawing/2014/main" id="{BB572D60-4A47-3EFD-15A3-07C1716DF663}"/>
              </a:ext>
            </a:extLst>
          </p:cNvPr>
          <p:cNvGraphicFramePr>
            <a:graphicFrameLocks noGrp="1"/>
          </p:cNvGraphicFramePr>
          <p:nvPr>
            <p:extLst>
              <p:ext uri="{D42A27DB-BD31-4B8C-83A1-F6EECF244321}">
                <p14:modId xmlns:p14="http://schemas.microsoft.com/office/powerpoint/2010/main" val="3947321901"/>
              </p:ext>
            </p:extLst>
          </p:nvPr>
        </p:nvGraphicFramePr>
        <p:xfrm>
          <a:off x="485522" y="1166462"/>
          <a:ext cx="10370271" cy="4219619"/>
        </p:xfrm>
        <a:graphic>
          <a:graphicData uri="http://schemas.openxmlformats.org/drawingml/2006/table">
            <a:tbl>
              <a:tblPr firstRow="1" firstCol="1" bandRow="1">
                <a:tableStyleId>{5C22544A-7EE6-4342-B048-85BDC9FD1C3A}</a:tableStyleId>
              </a:tblPr>
              <a:tblGrid>
                <a:gridCol w="778449">
                  <a:extLst>
                    <a:ext uri="{9D8B030D-6E8A-4147-A177-3AD203B41FA5}">
                      <a16:colId xmlns:a16="http://schemas.microsoft.com/office/drawing/2014/main" val="2512699189"/>
                    </a:ext>
                  </a:extLst>
                </a:gridCol>
                <a:gridCol w="6616666">
                  <a:extLst>
                    <a:ext uri="{9D8B030D-6E8A-4147-A177-3AD203B41FA5}">
                      <a16:colId xmlns:a16="http://schemas.microsoft.com/office/drawing/2014/main" val="3419645229"/>
                    </a:ext>
                  </a:extLst>
                </a:gridCol>
                <a:gridCol w="1467869">
                  <a:extLst>
                    <a:ext uri="{9D8B030D-6E8A-4147-A177-3AD203B41FA5}">
                      <a16:colId xmlns:a16="http://schemas.microsoft.com/office/drawing/2014/main" val="1908818561"/>
                    </a:ext>
                  </a:extLst>
                </a:gridCol>
                <a:gridCol w="1507287">
                  <a:extLst>
                    <a:ext uri="{9D8B030D-6E8A-4147-A177-3AD203B41FA5}">
                      <a16:colId xmlns:a16="http://schemas.microsoft.com/office/drawing/2014/main" val="2659627193"/>
                    </a:ext>
                  </a:extLst>
                </a:gridCol>
              </a:tblGrid>
              <a:tr h="417907">
                <a:tc>
                  <a:txBody>
                    <a:bodyPr/>
                    <a:lstStyle/>
                    <a:p>
                      <a:pPr>
                        <a:lnSpc>
                          <a:spcPct val="107000"/>
                        </a:lnSpc>
                        <a:spcAft>
                          <a:spcPts val="600"/>
                        </a:spcAft>
                      </a:pPr>
                      <a:r>
                        <a:rPr lang="en-US" sz="1200" kern="100">
                          <a:effectLst/>
                        </a:rPr>
                        <a:t>No</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600"/>
                        </a:spcAft>
                      </a:pPr>
                      <a:r>
                        <a:rPr lang="en-US" sz="1200" kern="100">
                          <a:effectLst/>
                        </a:rPr>
                        <a:t>Action </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600"/>
                        </a:spcAft>
                      </a:pPr>
                      <a:r>
                        <a:rPr lang="en-US" sz="1200" kern="100">
                          <a:effectLst/>
                        </a:rPr>
                        <a:t>Responsible</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600"/>
                        </a:spcAft>
                      </a:pPr>
                      <a:r>
                        <a:rPr lang="en-US" sz="1200" kern="100">
                          <a:effectLst/>
                        </a:rPr>
                        <a:t>Status</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5028590"/>
                  </a:ext>
                </a:extLst>
              </a:tr>
              <a:tr h="1726558">
                <a:tc>
                  <a:txBody>
                    <a:bodyPr/>
                    <a:lstStyle/>
                    <a:p>
                      <a:pPr algn="ctr">
                        <a:lnSpc>
                          <a:spcPct val="107000"/>
                        </a:lnSpc>
                        <a:spcAft>
                          <a:spcPts val="600"/>
                        </a:spcAft>
                      </a:pPr>
                      <a:r>
                        <a:rPr lang="en-US" sz="1100" kern="100">
                          <a:effectLst/>
                        </a:rPr>
                        <a:t>1</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Bef>
                          <a:spcPts val="600"/>
                        </a:spcBef>
                        <a:spcAft>
                          <a:spcPts val="600"/>
                        </a:spcAft>
                      </a:pPr>
                      <a:r>
                        <a:rPr lang="en-US" sz="1800" kern="100">
                          <a:effectLst/>
                        </a:rPr>
                        <a:t>ElectraNet to send a high-level summary of the ISP actionable items to the CAP by the morning of June 26 (day of the announcement). </a:t>
                      </a:r>
                    </a:p>
                    <a:p>
                      <a:pPr>
                        <a:lnSpc>
                          <a:spcPct val="107000"/>
                        </a:lnSpc>
                        <a:spcBef>
                          <a:spcPts val="600"/>
                        </a:spcBef>
                        <a:spcAft>
                          <a:spcPts val="1200"/>
                        </a:spcAft>
                      </a:pPr>
                      <a:r>
                        <a:rPr lang="en-US" sz="1800" kern="100">
                          <a:effectLst/>
                        </a:rPr>
                        <a:t>The possibility of a breakfast briefing was suggested and will be confirmed directly with the CAP members.</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600"/>
                        </a:spcAft>
                      </a:pPr>
                      <a:r>
                        <a:rPr lang="en-US" sz="1600" kern="100">
                          <a:effectLst/>
                        </a:rPr>
                        <a:t>CH/AM</a:t>
                      </a: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600"/>
                        </a:spcAft>
                      </a:pPr>
                      <a:r>
                        <a:rPr lang="en-US" sz="1600" i="1" kern="100">
                          <a:effectLst/>
                        </a:rPr>
                        <a:t>Complete</a:t>
                      </a:r>
                      <a:endParaRPr lang="en-AU" sz="1600" i="1"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02843965"/>
                  </a:ext>
                </a:extLst>
              </a:tr>
              <a:tr h="1019303">
                <a:tc>
                  <a:txBody>
                    <a:bodyPr/>
                    <a:lstStyle/>
                    <a:p>
                      <a:pPr algn="ctr">
                        <a:lnSpc>
                          <a:spcPct val="107000"/>
                        </a:lnSpc>
                        <a:spcAft>
                          <a:spcPts val="600"/>
                        </a:spcAft>
                      </a:pPr>
                      <a:r>
                        <a:rPr lang="en-US" sz="1100" kern="100">
                          <a:effectLst/>
                        </a:rPr>
                        <a:t>2</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Bef>
                          <a:spcPts val="600"/>
                        </a:spcBef>
                        <a:spcAft>
                          <a:spcPts val="1200"/>
                        </a:spcAft>
                      </a:pPr>
                      <a:r>
                        <a:rPr lang="en-AU" sz="1800" kern="100">
                          <a:effectLst/>
                        </a:rPr>
                        <a:t>ElectraNet to arrange a Codesign workshop in July/ Aug to develop the approach to CAP engagement on both ISP projects and the development of the revenue proposal </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600"/>
                        </a:spcAft>
                      </a:pPr>
                      <a:r>
                        <a:rPr lang="en-US" sz="1600" kern="100">
                          <a:effectLst/>
                        </a:rPr>
                        <a:t>CH/AM</a:t>
                      </a: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600"/>
                        </a:spcAft>
                      </a:pPr>
                      <a:r>
                        <a:rPr lang="en-US" sz="1600" i="1" kern="100">
                          <a:effectLst/>
                        </a:rPr>
                        <a:t>Complete</a:t>
                      </a:r>
                      <a:endParaRPr lang="en-AU" sz="1600" i="1"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64222684"/>
                  </a:ext>
                </a:extLst>
              </a:tr>
              <a:tr h="1055851">
                <a:tc>
                  <a:txBody>
                    <a:bodyPr/>
                    <a:lstStyle/>
                    <a:p>
                      <a:pPr algn="ctr">
                        <a:lnSpc>
                          <a:spcPct val="107000"/>
                        </a:lnSpc>
                        <a:spcAft>
                          <a:spcPts val="600"/>
                        </a:spcAft>
                      </a:pPr>
                      <a:r>
                        <a:rPr lang="en-US" sz="1100" kern="100">
                          <a:effectLst/>
                        </a:rPr>
                        <a:t>3</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Bef>
                          <a:spcPts val="600"/>
                        </a:spcBef>
                        <a:spcAft>
                          <a:spcPts val="1200"/>
                        </a:spcAft>
                      </a:pPr>
                      <a:r>
                        <a:rPr lang="en-AU" sz="1800" kern="100">
                          <a:effectLst/>
                        </a:rPr>
                        <a:t>ElectraNet to arrange a meeting with the CAP &amp; ENA to discuss social license research slides</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600"/>
                        </a:spcAft>
                      </a:pPr>
                      <a:r>
                        <a:rPr lang="en-AU" sz="1600" kern="100">
                          <a:effectLst/>
                        </a:rPr>
                        <a:t>CH/AM</a:t>
                      </a: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600"/>
                        </a:spcAft>
                      </a:pPr>
                      <a:r>
                        <a:rPr lang="en-US" sz="1600" i="1" kern="100">
                          <a:effectLst/>
                        </a:rPr>
                        <a:t>Ongoing</a:t>
                      </a:r>
                      <a:endParaRPr lang="en-AU" sz="1600" i="1"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34110422"/>
                  </a:ext>
                </a:extLst>
              </a:tr>
            </a:tbl>
          </a:graphicData>
        </a:graphic>
      </p:graphicFrame>
    </p:spTree>
    <p:extLst>
      <p:ext uri="{BB962C8B-B14F-4D97-AF65-F5344CB8AC3E}">
        <p14:creationId xmlns:p14="http://schemas.microsoft.com/office/powerpoint/2010/main" val="2766044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D1B8-1A8E-4CFF-8E29-3CA7DC1F618A}"/>
              </a:ext>
            </a:extLst>
          </p:cNvPr>
          <p:cNvSpPr>
            <a:spLocks noGrp="1"/>
          </p:cNvSpPr>
          <p:nvPr>
            <p:ph type="title"/>
          </p:nvPr>
        </p:nvSpPr>
        <p:spPr/>
        <p:txBody>
          <a:bodyPr/>
          <a:lstStyle/>
          <a:p>
            <a:r>
              <a:rPr lang="en-US"/>
              <a:t>Need for additional energy consumer protections</a:t>
            </a:r>
            <a:endParaRPr lang="en-AU"/>
          </a:p>
        </p:txBody>
      </p:sp>
      <p:sp>
        <p:nvSpPr>
          <p:cNvPr id="3" name="Content Placeholder 2">
            <a:extLst>
              <a:ext uri="{FF2B5EF4-FFF2-40B4-BE49-F238E27FC236}">
                <a16:creationId xmlns:a16="http://schemas.microsoft.com/office/drawing/2014/main" id="{5927885C-1A53-49DE-A286-EA6AB3529B6F}"/>
              </a:ext>
            </a:extLst>
          </p:cNvPr>
          <p:cNvSpPr>
            <a:spLocks noGrp="1"/>
          </p:cNvSpPr>
          <p:nvPr>
            <p:ph idx="1"/>
          </p:nvPr>
        </p:nvSpPr>
        <p:spPr/>
        <p:txBody>
          <a:bodyPr/>
          <a:lstStyle/>
          <a:p>
            <a:r>
              <a:rPr lang="en-AU"/>
              <a:t>The ACCC’s December 2023 </a:t>
            </a:r>
            <a:r>
              <a:rPr lang="en-AU" i="1"/>
              <a:t>Inquiry into the National Electricity Market Report</a:t>
            </a:r>
            <a:r>
              <a:rPr lang="en-AU"/>
              <a:t> supports the need for additional residential energy market pricing and contract protections. </a:t>
            </a:r>
          </a:p>
          <a:p>
            <a:r>
              <a:rPr lang="en-AU"/>
              <a:t>The ACCC found that approximately </a:t>
            </a:r>
            <a:r>
              <a:rPr lang="en-AU" b="1"/>
              <a:t>70% of customers in 2023 are on Older Plans</a:t>
            </a:r>
            <a:r>
              <a:rPr lang="en-AU"/>
              <a:t>, compared to 30% of customers on Newer Plans, and 82% of residential customers were on calculated annual prices at or above the median offer on Energy Made Easy and Victorian Energy Compare, up from 43% in 2022. </a:t>
            </a:r>
          </a:p>
          <a:p>
            <a:r>
              <a:rPr lang="en-AU"/>
              <a:t>In all states, </a:t>
            </a:r>
            <a:r>
              <a:rPr lang="en-AU" b="1"/>
              <a:t>customers on Older Plans are paying higher average prices </a:t>
            </a:r>
            <a:r>
              <a:rPr lang="en-AU"/>
              <a:t>than those on Newer Plans. </a:t>
            </a:r>
          </a:p>
          <a:p>
            <a:r>
              <a:rPr lang="en-AU"/>
              <a:t>Showing </a:t>
            </a:r>
            <a:r>
              <a:rPr lang="en-AU" b="1"/>
              <a:t>retailers are pricing existing customers differently to ‘acquisition’ offers</a:t>
            </a:r>
            <a:r>
              <a:rPr lang="en-AU"/>
              <a:t>, and customers need to continually re-engage in the market to obtain the ‘benefits’ of competition.</a:t>
            </a:r>
          </a:p>
          <a:p>
            <a:endParaRPr lang="en-US"/>
          </a:p>
          <a:p>
            <a:endParaRPr lang="en-AU"/>
          </a:p>
        </p:txBody>
      </p:sp>
    </p:spTree>
    <p:extLst>
      <p:ext uri="{BB962C8B-B14F-4D97-AF65-F5344CB8AC3E}">
        <p14:creationId xmlns:p14="http://schemas.microsoft.com/office/powerpoint/2010/main" val="3989645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4B7D-ACA0-49D6-94A4-7437E9AEC0FF}"/>
              </a:ext>
            </a:extLst>
          </p:cNvPr>
          <p:cNvSpPr>
            <a:spLocks noGrp="1"/>
          </p:cNvSpPr>
          <p:nvPr>
            <p:ph type="title"/>
          </p:nvPr>
        </p:nvSpPr>
        <p:spPr/>
        <p:txBody>
          <a:bodyPr/>
          <a:lstStyle/>
          <a:p>
            <a:r>
              <a:rPr lang="en-US"/>
              <a:t>SA households paying above the DMO</a:t>
            </a:r>
            <a:endParaRPr lang="en-AU"/>
          </a:p>
        </p:txBody>
      </p:sp>
      <p:sp>
        <p:nvSpPr>
          <p:cNvPr id="3" name="Content Placeholder 2">
            <a:extLst>
              <a:ext uri="{FF2B5EF4-FFF2-40B4-BE49-F238E27FC236}">
                <a16:creationId xmlns:a16="http://schemas.microsoft.com/office/drawing/2014/main" id="{DF103B70-E8D5-45F3-9C0D-81AF42B6DD4C}"/>
              </a:ext>
            </a:extLst>
          </p:cNvPr>
          <p:cNvSpPr>
            <a:spLocks noGrp="1"/>
          </p:cNvSpPr>
          <p:nvPr>
            <p:ph sz="half" idx="1"/>
          </p:nvPr>
        </p:nvSpPr>
        <p:spPr/>
        <p:txBody>
          <a:bodyPr/>
          <a:lstStyle/>
          <a:p>
            <a:r>
              <a:rPr lang="en-AU"/>
              <a:t>The ACCC found that nearly half (47%) of all customers and 42% of concessions customers are paying equal to or above the DMO price, and that 79% of customers would be better off if they switched to competitive acquisition offer in Energy Made Easy</a:t>
            </a:r>
          </a:p>
          <a:p>
            <a:r>
              <a:rPr lang="en-AU"/>
              <a:t>South Australia, the ACCC found that </a:t>
            </a:r>
            <a:r>
              <a:rPr lang="en-AU" b="1"/>
              <a:t>61% of South Australian energy customers on flat rate plans are paying at or above the DMO</a:t>
            </a:r>
            <a:r>
              <a:rPr lang="en-AU"/>
              <a:t>, with 9% of customers paying 25% or more above the DMO in 2023</a:t>
            </a:r>
          </a:p>
        </p:txBody>
      </p:sp>
      <p:pic>
        <p:nvPicPr>
          <p:cNvPr id="5" name="Content Placeholder 4" descr="cid:image001.png@01DAAD01.4CC125B0">
            <a:extLst>
              <a:ext uri="{FF2B5EF4-FFF2-40B4-BE49-F238E27FC236}">
                <a16:creationId xmlns:a16="http://schemas.microsoft.com/office/drawing/2014/main" id="{C8244558-05C4-4688-B7FC-C0ED463FA098}"/>
              </a:ext>
            </a:extLst>
          </p:cNvPr>
          <p:cNvPicPr>
            <a:picLocks noGrp="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bwMode="auto">
          <a:xfrm>
            <a:off x="6218238" y="2916127"/>
            <a:ext cx="4937125" cy="1882996"/>
          </a:xfrm>
          <a:prstGeom prst="rect">
            <a:avLst/>
          </a:prstGeom>
          <a:noFill/>
          <a:ln>
            <a:noFill/>
          </a:ln>
        </p:spPr>
      </p:pic>
    </p:spTree>
    <p:extLst>
      <p:ext uri="{BB962C8B-B14F-4D97-AF65-F5344CB8AC3E}">
        <p14:creationId xmlns:p14="http://schemas.microsoft.com/office/powerpoint/2010/main" val="1693699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7FFF-35B5-4B0D-9A78-80EB69EEC603}"/>
              </a:ext>
            </a:extLst>
          </p:cNvPr>
          <p:cNvSpPr>
            <a:spLocks noGrp="1"/>
          </p:cNvSpPr>
          <p:nvPr>
            <p:ph type="title"/>
          </p:nvPr>
        </p:nvSpPr>
        <p:spPr/>
        <p:txBody>
          <a:bodyPr/>
          <a:lstStyle/>
          <a:p>
            <a:r>
              <a:rPr lang="en-US"/>
              <a:t>‘Average’ annual Usage</a:t>
            </a:r>
            <a:endParaRPr lang="en-AU"/>
          </a:p>
        </p:txBody>
      </p:sp>
      <p:sp>
        <p:nvSpPr>
          <p:cNvPr id="3" name="Content Placeholder 2">
            <a:extLst>
              <a:ext uri="{FF2B5EF4-FFF2-40B4-BE49-F238E27FC236}">
                <a16:creationId xmlns:a16="http://schemas.microsoft.com/office/drawing/2014/main" id="{2DD9BA75-2F95-444F-8A4F-3559C2975448}"/>
              </a:ext>
            </a:extLst>
          </p:cNvPr>
          <p:cNvSpPr>
            <a:spLocks noGrp="1"/>
          </p:cNvSpPr>
          <p:nvPr>
            <p:ph idx="1"/>
          </p:nvPr>
        </p:nvSpPr>
        <p:spPr/>
        <p:txBody>
          <a:bodyPr>
            <a:normAutofit/>
          </a:bodyPr>
          <a:lstStyle/>
          <a:p>
            <a:r>
              <a:rPr lang="en-AU"/>
              <a:t>In addition to the price of electricity, the calculation of ‘average annual usage’ is key to an analysis of energy affordability in this State. </a:t>
            </a:r>
          </a:p>
          <a:p>
            <a:r>
              <a:rPr lang="en-AU"/>
              <a:t>Despite having amongst the lowest average annual household electricity usage in the Nation (South Australia </a:t>
            </a:r>
            <a:r>
              <a:rPr lang="en-AU" b="1"/>
              <a:t>is 4,583 kWh </a:t>
            </a:r>
            <a:r>
              <a:rPr lang="en-AU"/>
              <a:t>and Victoria is 4,561 kWh due to high gas penetration), South Australia has amongst the most unaffordable energy in the NEM.</a:t>
            </a:r>
          </a:p>
          <a:p>
            <a:endParaRPr lang="en-US"/>
          </a:p>
        </p:txBody>
      </p:sp>
    </p:spTree>
    <p:extLst>
      <p:ext uri="{BB962C8B-B14F-4D97-AF65-F5344CB8AC3E}">
        <p14:creationId xmlns:p14="http://schemas.microsoft.com/office/powerpoint/2010/main" val="966404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0D85-FE77-45B5-86BD-F95DB5ACF93F}"/>
              </a:ext>
            </a:extLst>
          </p:cNvPr>
          <p:cNvSpPr>
            <a:spLocks noGrp="1"/>
          </p:cNvSpPr>
          <p:nvPr>
            <p:ph type="title"/>
          </p:nvPr>
        </p:nvSpPr>
        <p:spPr/>
        <p:txBody>
          <a:bodyPr/>
          <a:lstStyle/>
          <a:p>
            <a:r>
              <a:rPr lang="en-US"/>
              <a:t>Annual grid usage - NEM</a:t>
            </a:r>
            <a:endParaRPr lang="en-AU"/>
          </a:p>
        </p:txBody>
      </p:sp>
      <p:pic>
        <p:nvPicPr>
          <p:cNvPr id="4" name="Content Placeholder 3">
            <a:extLst>
              <a:ext uri="{FF2B5EF4-FFF2-40B4-BE49-F238E27FC236}">
                <a16:creationId xmlns:a16="http://schemas.microsoft.com/office/drawing/2014/main" id="{A01D1CF9-F213-4F64-A0C6-B57259D50C67}"/>
              </a:ext>
            </a:extLst>
          </p:cNvPr>
          <p:cNvPicPr>
            <a:picLocks noGrp="1"/>
          </p:cNvPicPr>
          <p:nvPr>
            <p:ph idx="1"/>
          </p:nvPr>
        </p:nvPicPr>
        <p:blipFill>
          <a:blip r:embed="rId2"/>
          <a:stretch>
            <a:fillRect/>
          </a:stretch>
        </p:blipFill>
        <p:spPr>
          <a:xfrm>
            <a:off x="2502131" y="2003367"/>
            <a:ext cx="6251171" cy="3882044"/>
          </a:xfrm>
          <a:prstGeom prst="rect">
            <a:avLst/>
          </a:prstGeom>
        </p:spPr>
      </p:pic>
    </p:spTree>
    <p:extLst>
      <p:ext uri="{BB962C8B-B14F-4D97-AF65-F5344CB8AC3E}">
        <p14:creationId xmlns:p14="http://schemas.microsoft.com/office/powerpoint/2010/main" val="3517538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01BB-13CB-4112-968A-F23C9A05E07C}"/>
              </a:ext>
            </a:extLst>
          </p:cNvPr>
          <p:cNvSpPr>
            <a:spLocks noGrp="1"/>
          </p:cNvSpPr>
          <p:nvPr>
            <p:ph type="title"/>
          </p:nvPr>
        </p:nvSpPr>
        <p:spPr/>
        <p:txBody>
          <a:bodyPr/>
          <a:lstStyle/>
          <a:p>
            <a:r>
              <a:rPr lang="en-US"/>
              <a:t>SA - Declining Residential Grid consumption </a:t>
            </a:r>
            <a:endParaRPr lang="en-AU"/>
          </a:p>
        </p:txBody>
      </p:sp>
      <p:pic>
        <p:nvPicPr>
          <p:cNvPr id="4" name="Content Placeholder 3">
            <a:extLst>
              <a:ext uri="{FF2B5EF4-FFF2-40B4-BE49-F238E27FC236}">
                <a16:creationId xmlns:a16="http://schemas.microsoft.com/office/drawing/2014/main" id="{FAEE11D9-A154-48B4-B797-CAFFD7078F50}"/>
              </a:ext>
            </a:extLst>
          </p:cNvPr>
          <p:cNvPicPr>
            <a:picLocks noGrp="1"/>
          </p:cNvPicPr>
          <p:nvPr>
            <p:ph idx="1"/>
          </p:nvPr>
        </p:nvPicPr>
        <p:blipFill>
          <a:blip r:embed="rId2"/>
          <a:stretch>
            <a:fillRect/>
          </a:stretch>
        </p:blipFill>
        <p:spPr>
          <a:xfrm>
            <a:off x="3104969" y="1846263"/>
            <a:ext cx="6042387" cy="4022725"/>
          </a:xfrm>
          <a:prstGeom prst="rect">
            <a:avLst/>
          </a:prstGeom>
        </p:spPr>
      </p:pic>
    </p:spTree>
    <p:extLst>
      <p:ext uri="{BB962C8B-B14F-4D97-AF65-F5344CB8AC3E}">
        <p14:creationId xmlns:p14="http://schemas.microsoft.com/office/powerpoint/2010/main" val="3932349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3DD4-C24F-41AA-B215-F3CC78D1AA25}"/>
              </a:ext>
            </a:extLst>
          </p:cNvPr>
          <p:cNvSpPr>
            <a:spLocks noGrp="1"/>
          </p:cNvSpPr>
          <p:nvPr>
            <p:ph type="title"/>
          </p:nvPr>
        </p:nvSpPr>
        <p:spPr/>
        <p:txBody>
          <a:bodyPr/>
          <a:lstStyle/>
          <a:p>
            <a:r>
              <a:rPr lang="en-US"/>
              <a:t>Declining grid consumption Nationally</a:t>
            </a:r>
            <a:endParaRPr lang="en-AU"/>
          </a:p>
        </p:txBody>
      </p:sp>
      <p:pic>
        <p:nvPicPr>
          <p:cNvPr id="4" name="Content Placeholder 3">
            <a:extLst>
              <a:ext uri="{FF2B5EF4-FFF2-40B4-BE49-F238E27FC236}">
                <a16:creationId xmlns:a16="http://schemas.microsoft.com/office/drawing/2014/main" id="{0AB4F369-34A0-4B0D-8358-B33BBA1433E4}"/>
              </a:ext>
            </a:extLst>
          </p:cNvPr>
          <p:cNvPicPr>
            <a:picLocks noGrp="1"/>
          </p:cNvPicPr>
          <p:nvPr>
            <p:ph idx="1"/>
          </p:nvPr>
        </p:nvPicPr>
        <p:blipFill>
          <a:blip r:embed="rId3"/>
          <a:stretch>
            <a:fillRect/>
          </a:stretch>
        </p:blipFill>
        <p:spPr>
          <a:xfrm>
            <a:off x="3342843" y="1846263"/>
            <a:ext cx="5566639" cy="4022725"/>
          </a:xfrm>
          <a:prstGeom prst="rect">
            <a:avLst/>
          </a:prstGeom>
        </p:spPr>
      </p:pic>
    </p:spTree>
    <p:extLst>
      <p:ext uri="{BB962C8B-B14F-4D97-AF65-F5344CB8AC3E}">
        <p14:creationId xmlns:p14="http://schemas.microsoft.com/office/powerpoint/2010/main" val="2536118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9DD3-031A-427C-867A-13E115667D64}"/>
              </a:ext>
            </a:extLst>
          </p:cNvPr>
          <p:cNvSpPr>
            <a:spLocks noGrp="1"/>
          </p:cNvSpPr>
          <p:nvPr>
            <p:ph type="title"/>
          </p:nvPr>
        </p:nvSpPr>
        <p:spPr/>
        <p:txBody>
          <a:bodyPr/>
          <a:lstStyle/>
          <a:p>
            <a:r>
              <a:rPr lang="en-US"/>
              <a:t>National AEMO residential demand forecast</a:t>
            </a:r>
            <a:endParaRPr lang="en-AU"/>
          </a:p>
        </p:txBody>
      </p:sp>
      <p:pic>
        <p:nvPicPr>
          <p:cNvPr id="4" name="Content Placeholder 3">
            <a:extLst>
              <a:ext uri="{FF2B5EF4-FFF2-40B4-BE49-F238E27FC236}">
                <a16:creationId xmlns:a16="http://schemas.microsoft.com/office/drawing/2014/main" id="{7AA50552-6F13-427E-8AEE-7E8E74DAEF72}"/>
              </a:ext>
            </a:extLst>
          </p:cNvPr>
          <p:cNvPicPr>
            <a:picLocks noGrp="1"/>
          </p:cNvPicPr>
          <p:nvPr>
            <p:ph idx="1"/>
          </p:nvPr>
        </p:nvPicPr>
        <p:blipFill>
          <a:blip r:embed="rId2"/>
          <a:stretch>
            <a:fillRect/>
          </a:stretch>
        </p:blipFill>
        <p:spPr>
          <a:xfrm>
            <a:off x="2293741" y="1892199"/>
            <a:ext cx="7664844" cy="3930852"/>
          </a:xfrm>
          <a:prstGeom prst="rect">
            <a:avLst/>
          </a:prstGeom>
        </p:spPr>
      </p:pic>
    </p:spTree>
    <p:extLst>
      <p:ext uri="{BB962C8B-B14F-4D97-AF65-F5344CB8AC3E}">
        <p14:creationId xmlns:p14="http://schemas.microsoft.com/office/powerpoint/2010/main" val="1332859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7036-5E9F-45A1-8329-0A1E5C6B0AC2}"/>
              </a:ext>
            </a:extLst>
          </p:cNvPr>
          <p:cNvSpPr>
            <a:spLocks noGrp="1"/>
          </p:cNvSpPr>
          <p:nvPr>
            <p:ph type="title"/>
          </p:nvPr>
        </p:nvSpPr>
        <p:spPr/>
        <p:txBody>
          <a:bodyPr/>
          <a:lstStyle/>
          <a:p>
            <a:r>
              <a:rPr lang="en-US"/>
              <a:t>Payment Plan and Hardship customer Grid usage</a:t>
            </a:r>
            <a:endParaRPr lang="en-AU"/>
          </a:p>
        </p:txBody>
      </p:sp>
      <p:sp>
        <p:nvSpPr>
          <p:cNvPr id="3" name="Content Placeholder 2">
            <a:extLst>
              <a:ext uri="{FF2B5EF4-FFF2-40B4-BE49-F238E27FC236}">
                <a16:creationId xmlns:a16="http://schemas.microsoft.com/office/drawing/2014/main" id="{D56BC184-0F03-4EEE-9397-8E53E202A030}"/>
              </a:ext>
            </a:extLst>
          </p:cNvPr>
          <p:cNvSpPr>
            <a:spLocks noGrp="1"/>
          </p:cNvSpPr>
          <p:nvPr>
            <p:ph idx="1"/>
          </p:nvPr>
        </p:nvSpPr>
        <p:spPr/>
        <p:txBody>
          <a:bodyPr>
            <a:normAutofit fontScale="85000" lnSpcReduction="10000"/>
          </a:bodyPr>
          <a:lstStyle/>
          <a:p>
            <a:r>
              <a:rPr lang="en-AU" b="1"/>
              <a:t>Hardship and payment-plan customer groups have significantly higher usage </a:t>
            </a:r>
            <a:r>
              <a:rPr lang="en-AU"/>
              <a:t>than the model annual usage assumption used for calculating the Default Market Offer, which is around </a:t>
            </a:r>
            <a:r>
              <a:rPr lang="en-AU" b="1"/>
              <a:t>1,000 kWh per quarter in most regions</a:t>
            </a:r>
            <a:r>
              <a:rPr lang="en-AU"/>
              <a:t>.</a:t>
            </a:r>
          </a:p>
          <a:p>
            <a:r>
              <a:rPr lang="en-AU"/>
              <a:t>For South Australia, the ACCC’s data shows the </a:t>
            </a:r>
            <a:r>
              <a:rPr lang="en-AU" b="1"/>
              <a:t>median grid usage </a:t>
            </a:r>
            <a:r>
              <a:rPr lang="en-AU"/>
              <a:t>for hardship customers (not on a concession) for 2022-23 was </a:t>
            </a:r>
            <a:r>
              <a:rPr lang="en-AU" b="1"/>
              <a:t>7,684 kWh</a:t>
            </a:r>
            <a:r>
              <a:rPr lang="en-AU"/>
              <a:t>, with </a:t>
            </a:r>
            <a:r>
              <a:rPr lang="en-AU" b="1"/>
              <a:t>hardship customers on the 75</a:t>
            </a:r>
            <a:r>
              <a:rPr lang="en-AU" b="1" baseline="30000"/>
              <a:t>th</a:t>
            </a:r>
            <a:r>
              <a:rPr lang="en-AU" b="1"/>
              <a:t> percentile using 11,035 kWh in that year</a:t>
            </a:r>
            <a:r>
              <a:rPr lang="en-AU"/>
              <a:t>. </a:t>
            </a:r>
          </a:p>
          <a:p>
            <a:r>
              <a:rPr lang="en-AU"/>
              <a:t>The </a:t>
            </a:r>
            <a:r>
              <a:rPr lang="en-AU" b="1"/>
              <a:t>median usage of a hardship customer was 66% higher than the median usage of a South Australian residential customer in 2022-23</a:t>
            </a:r>
            <a:r>
              <a:rPr lang="en-AU"/>
              <a:t>, leading to much higher bills. For customers on a payment plan (not receiving a concession) median usage was 6,686 kWh for 2022-23 and up to 9,535 kWh for the 75</a:t>
            </a:r>
            <a:r>
              <a:rPr lang="en-AU" baseline="30000"/>
              <a:t>th</a:t>
            </a:r>
            <a:r>
              <a:rPr lang="en-AU"/>
              <a:t> percentile</a:t>
            </a:r>
          </a:p>
          <a:p>
            <a:r>
              <a:rPr lang="en-AU"/>
              <a:t>This has significant implications for energy affordability analysis and the pricing of standing offers in this State. </a:t>
            </a:r>
          </a:p>
          <a:p>
            <a:r>
              <a:rPr lang="en-AU"/>
              <a:t>ACCC - </a:t>
            </a:r>
            <a:r>
              <a:rPr lang="en-AU" i="1"/>
              <a:t>Higher usage among some customer groups could be driven by these groups having more people per household. Another factor could be that these households are less able to afford (or are otherwise restricted from accessing) more energy-efficient housing, appliances, and rooftop solar. This is particularly relevant for customers who rent their homes, as they typically don’t have control over most of these factors</a:t>
            </a:r>
            <a:endParaRPr lang="en-AU"/>
          </a:p>
          <a:p>
            <a:endParaRPr lang="en-AU"/>
          </a:p>
        </p:txBody>
      </p:sp>
    </p:spTree>
    <p:extLst>
      <p:ext uri="{BB962C8B-B14F-4D97-AF65-F5344CB8AC3E}">
        <p14:creationId xmlns:p14="http://schemas.microsoft.com/office/powerpoint/2010/main" val="3642250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3416-5CEF-4A13-89A1-525C2B059A11}"/>
              </a:ext>
            </a:extLst>
          </p:cNvPr>
          <p:cNvSpPr>
            <a:spLocks noGrp="1"/>
          </p:cNvSpPr>
          <p:nvPr>
            <p:ph type="title"/>
          </p:nvPr>
        </p:nvSpPr>
        <p:spPr/>
        <p:txBody>
          <a:bodyPr/>
          <a:lstStyle/>
          <a:p>
            <a:r>
              <a:rPr lang="en-US"/>
              <a:t>Grid usage by customer group in SA</a:t>
            </a:r>
            <a:endParaRPr lang="en-AU"/>
          </a:p>
        </p:txBody>
      </p:sp>
      <p:pic>
        <p:nvPicPr>
          <p:cNvPr id="4" name="Content Placeholder 3">
            <a:extLst>
              <a:ext uri="{FF2B5EF4-FFF2-40B4-BE49-F238E27FC236}">
                <a16:creationId xmlns:a16="http://schemas.microsoft.com/office/drawing/2014/main" id="{C48D7B3F-88C6-4939-8B44-D4DAC1FDDC24}"/>
              </a:ext>
            </a:extLst>
          </p:cNvPr>
          <p:cNvPicPr>
            <a:picLocks noGrp="1"/>
          </p:cNvPicPr>
          <p:nvPr>
            <p:ph idx="1"/>
          </p:nvPr>
        </p:nvPicPr>
        <p:blipFill>
          <a:blip r:embed="rId3"/>
          <a:stretch>
            <a:fillRect/>
          </a:stretch>
        </p:blipFill>
        <p:spPr>
          <a:xfrm>
            <a:off x="2984270" y="2020389"/>
            <a:ext cx="5818908" cy="3732018"/>
          </a:xfrm>
          <a:prstGeom prst="rect">
            <a:avLst/>
          </a:prstGeom>
        </p:spPr>
      </p:pic>
    </p:spTree>
    <p:extLst>
      <p:ext uri="{BB962C8B-B14F-4D97-AF65-F5344CB8AC3E}">
        <p14:creationId xmlns:p14="http://schemas.microsoft.com/office/powerpoint/2010/main" val="358360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2ACB-3854-4BDD-8BEA-A9147D909781}"/>
              </a:ext>
            </a:extLst>
          </p:cNvPr>
          <p:cNvSpPr>
            <a:spLocks noGrp="1"/>
          </p:cNvSpPr>
          <p:nvPr>
            <p:ph type="title"/>
          </p:nvPr>
        </p:nvSpPr>
        <p:spPr/>
        <p:txBody>
          <a:bodyPr/>
          <a:lstStyle/>
          <a:p>
            <a:r>
              <a:rPr lang="en-US"/>
              <a:t>Solar vs non solar usage</a:t>
            </a:r>
            <a:endParaRPr lang="en-AU"/>
          </a:p>
        </p:txBody>
      </p:sp>
      <p:sp>
        <p:nvSpPr>
          <p:cNvPr id="3" name="Content Placeholder 2">
            <a:extLst>
              <a:ext uri="{FF2B5EF4-FFF2-40B4-BE49-F238E27FC236}">
                <a16:creationId xmlns:a16="http://schemas.microsoft.com/office/drawing/2014/main" id="{0243D97E-94C8-49E8-B5AB-916A4D9555FD}"/>
              </a:ext>
            </a:extLst>
          </p:cNvPr>
          <p:cNvSpPr>
            <a:spLocks noGrp="1"/>
          </p:cNvSpPr>
          <p:nvPr>
            <p:ph sz="half" idx="1"/>
          </p:nvPr>
        </p:nvSpPr>
        <p:spPr/>
        <p:txBody>
          <a:bodyPr/>
          <a:lstStyle/>
          <a:p>
            <a:r>
              <a:rPr lang="en-US"/>
              <a:t>ACCC’s recent data shows solar customers use more electricity from the grid than non-solar. This doesn’t align with bill analysis.</a:t>
            </a:r>
          </a:p>
          <a:p>
            <a:endParaRPr lang="en-AU"/>
          </a:p>
        </p:txBody>
      </p:sp>
      <p:pic>
        <p:nvPicPr>
          <p:cNvPr id="5" name="Content Placeholder 4">
            <a:extLst>
              <a:ext uri="{FF2B5EF4-FFF2-40B4-BE49-F238E27FC236}">
                <a16:creationId xmlns:a16="http://schemas.microsoft.com/office/drawing/2014/main" id="{BC220162-4A23-4420-B7D7-2CE78F5DBE15}"/>
              </a:ext>
            </a:extLst>
          </p:cNvPr>
          <p:cNvPicPr>
            <a:picLocks noGrp="1"/>
          </p:cNvPicPr>
          <p:nvPr>
            <p:ph sz="half" idx="2"/>
          </p:nvPr>
        </p:nvPicPr>
        <p:blipFill>
          <a:blip r:embed="rId3"/>
          <a:stretch>
            <a:fillRect/>
          </a:stretch>
        </p:blipFill>
        <p:spPr>
          <a:xfrm>
            <a:off x="6559441" y="2377999"/>
            <a:ext cx="4254719" cy="2959252"/>
          </a:xfrm>
          <a:prstGeom prst="rect">
            <a:avLst/>
          </a:prstGeom>
        </p:spPr>
      </p:pic>
      <p:pic>
        <p:nvPicPr>
          <p:cNvPr id="7" name="Picture 6">
            <a:extLst>
              <a:ext uri="{FF2B5EF4-FFF2-40B4-BE49-F238E27FC236}">
                <a16:creationId xmlns:a16="http://schemas.microsoft.com/office/drawing/2014/main" id="{A750A349-75A0-489D-AE46-F021C8058065}"/>
              </a:ext>
            </a:extLst>
          </p:cNvPr>
          <p:cNvPicPr/>
          <p:nvPr/>
        </p:nvPicPr>
        <p:blipFill>
          <a:blip r:embed="rId4"/>
          <a:stretch>
            <a:fillRect/>
          </a:stretch>
        </p:blipFill>
        <p:spPr>
          <a:xfrm>
            <a:off x="1534159" y="2789848"/>
            <a:ext cx="4064000" cy="2825750"/>
          </a:xfrm>
          <a:prstGeom prst="rect">
            <a:avLst/>
          </a:prstGeom>
        </p:spPr>
      </p:pic>
    </p:spTree>
    <p:extLst>
      <p:ext uri="{BB962C8B-B14F-4D97-AF65-F5344CB8AC3E}">
        <p14:creationId xmlns:p14="http://schemas.microsoft.com/office/powerpoint/2010/main" val="216381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69111"/>
            <a:ext cx="9133965" cy="2202889"/>
          </a:xfrm>
        </p:spPr>
        <p:txBody>
          <a:bodyPr/>
          <a:lstStyle/>
          <a:p>
            <a:pPr>
              <a:spcAft>
                <a:spcPts val="1800"/>
              </a:spcAft>
            </a:pPr>
            <a:r>
              <a:rPr lang="en-US"/>
              <a:t>Reflections on the breakfast briefing </a:t>
            </a:r>
            <a:endParaRPr lang="en-AU"/>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3879964"/>
            <a:ext cx="3226399"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latin typeface="Arial"/>
              </a:rPr>
              <a:t>Leanne Muffet</a:t>
            </a:r>
            <a:br>
              <a:rPr lang="en-AU" sz="1800" b="1">
                <a:latin typeface="Arial"/>
                <a:ea typeface="+mn-ea"/>
                <a:cs typeface="+mn-cs"/>
              </a:rPr>
            </a:br>
            <a:r>
              <a:rPr lang="en-AU" sz="1800">
                <a:latin typeface="Arial"/>
                <a:ea typeface="+mn-ea"/>
                <a:cs typeface="+mn-cs"/>
              </a:rPr>
              <a:t>Independent Facilitator</a:t>
            </a:r>
            <a:endParaRPr lang="en-US"/>
          </a:p>
        </p:txBody>
      </p:sp>
    </p:spTree>
    <p:extLst>
      <p:ext uri="{BB962C8B-B14F-4D97-AF65-F5344CB8AC3E}">
        <p14:creationId xmlns:p14="http://schemas.microsoft.com/office/powerpoint/2010/main" val="2841440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0C49-19C1-4FAF-81DF-833F77C70727}"/>
              </a:ext>
            </a:extLst>
          </p:cNvPr>
          <p:cNvSpPr>
            <a:spLocks noGrp="1"/>
          </p:cNvSpPr>
          <p:nvPr>
            <p:ph type="title"/>
          </p:nvPr>
        </p:nvSpPr>
        <p:spPr/>
        <p:txBody>
          <a:bodyPr/>
          <a:lstStyle/>
          <a:p>
            <a:r>
              <a:rPr lang="en-US"/>
              <a:t>Effective Prices for solar vs non-solar in SA</a:t>
            </a:r>
            <a:endParaRPr lang="en-AU"/>
          </a:p>
        </p:txBody>
      </p:sp>
      <p:sp>
        <p:nvSpPr>
          <p:cNvPr id="6" name="Content Placeholder 5">
            <a:extLst>
              <a:ext uri="{FF2B5EF4-FFF2-40B4-BE49-F238E27FC236}">
                <a16:creationId xmlns:a16="http://schemas.microsoft.com/office/drawing/2014/main" id="{A71AA9B0-AFC8-47F5-8C33-1CACFD58DBCA}"/>
              </a:ext>
            </a:extLst>
          </p:cNvPr>
          <p:cNvSpPr>
            <a:spLocks noGrp="1"/>
          </p:cNvSpPr>
          <p:nvPr>
            <p:ph idx="1"/>
          </p:nvPr>
        </p:nvSpPr>
        <p:spPr/>
        <p:txBody>
          <a:bodyPr/>
          <a:lstStyle/>
          <a:p>
            <a:r>
              <a:rPr lang="en-US"/>
              <a:t>Non-solar customers pay around 43.8 c/kWh (median) effective price.</a:t>
            </a:r>
          </a:p>
          <a:p>
            <a:r>
              <a:rPr lang="en-US"/>
              <a:t>Solar pay around 31.8 c/kWh (median) effective price (12 c/kWh less).</a:t>
            </a:r>
          </a:p>
          <a:p>
            <a:endParaRPr lang="en-AU"/>
          </a:p>
        </p:txBody>
      </p:sp>
      <p:pic>
        <p:nvPicPr>
          <p:cNvPr id="7" name="Picture 6">
            <a:extLst>
              <a:ext uri="{FF2B5EF4-FFF2-40B4-BE49-F238E27FC236}">
                <a16:creationId xmlns:a16="http://schemas.microsoft.com/office/drawing/2014/main" id="{7AB4AFB1-1FA7-45AE-BD67-2ADBC9B9C26E}"/>
              </a:ext>
            </a:extLst>
          </p:cNvPr>
          <p:cNvPicPr/>
          <p:nvPr/>
        </p:nvPicPr>
        <p:blipFill>
          <a:blip r:embed="rId2"/>
          <a:stretch>
            <a:fillRect/>
          </a:stretch>
        </p:blipFill>
        <p:spPr>
          <a:xfrm>
            <a:off x="3191608" y="2822331"/>
            <a:ext cx="4923691" cy="3046763"/>
          </a:xfrm>
          <a:prstGeom prst="rect">
            <a:avLst/>
          </a:prstGeom>
        </p:spPr>
      </p:pic>
    </p:spTree>
    <p:extLst>
      <p:ext uri="{BB962C8B-B14F-4D97-AF65-F5344CB8AC3E}">
        <p14:creationId xmlns:p14="http://schemas.microsoft.com/office/powerpoint/2010/main" val="1932990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8D58-B19F-405E-B081-86C6AA6A3257}"/>
              </a:ext>
            </a:extLst>
          </p:cNvPr>
          <p:cNvSpPr>
            <a:spLocks noGrp="1"/>
          </p:cNvSpPr>
          <p:nvPr>
            <p:ph type="title"/>
          </p:nvPr>
        </p:nvSpPr>
        <p:spPr/>
        <p:txBody>
          <a:bodyPr/>
          <a:lstStyle/>
          <a:p>
            <a:r>
              <a:rPr lang="en-US"/>
              <a:t>TOU Prices largely align with flat tariffs</a:t>
            </a:r>
            <a:endParaRPr lang="en-AU"/>
          </a:p>
        </p:txBody>
      </p:sp>
      <p:pic>
        <p:nvPicPr>
          <p:cNvPr id="4" name="Content Placeholder 3">
            <a:extLst>
              <a:ext uri="{FF2B5EF4-FFF2-40B4-BE49-F238E27FC236}">
                <a16:creationId xmlns:a16="http://schemas.microsoft.com/office/drawing/2014/main" id="{856AAD9B-F9F1-4C0F-AE08-5BBD49E31DD9}"/>
              </a:ext>
            </a:extLst>
          </p:cNvPr>
          <p:cNvPicPr>
            <a:picLocks noGrp="1"/>
          </p:cNvPicPr>
          <p:nvPr>
            <p:ph idx="1"/>
          </p:nvPr>
        </p:nvPicPr>
        <p:blipFill>
          <a:blip r:embed="rId2"/>
          <a:stretch>
            <a:fillRect/>
          </a:stretch>
        </p:blipFill>
        <p:spPr>
          <a:xfrm>
            <a:off x="3382822" y="1990629"/>
            <a:ext cx="5486682" cy="3733992"/>
          </a:xfrm>
          <a:prstGeom prst="rect">
            <a:avLst/>
          </a:prstGeom>
        </p:spPr>
      </p:pic>
    </p:spTree>
    <p:extLst>
      <p:ext uri="{BB962C8B-B14F-4D97-AF65-F5344CB8AC3E}">
        <p14:creationId xmlns:p14="http://schemas.microsoft.com/office/powerpoint/2010/main" val="1705079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D52C-068A-47B6-9587-A60427A846D9}"/>
              </a:ext>
            </a:extLst>
          </p:cNvPr>
          <p:cNvSpPr>
            <a:spLocks noGrp="1"/>
          </p:cNvSpPr>
          <p:nvPr>
            <p:ph type="title"/>
          </p:nvPr>
        </p:nvSpPr>
        <p:spPr/>
        <p:txBody>
          <a:bodyPr/>
          <a:lstStyle/>
          <a:p>
            <a:r>
              <a:rPr lang="en-US"/>
              <a:t>SA TOU customers paying more than the DMO</a:t>
            </a:r>
            <a:endParaRPr lang="en-AU"/>
          </a:p>
        </p:txBody>
      </p:sp>
      <p:pic>
        <p:nvPicPr>
          <p:cNvPr id="4" name="Content Placeholder 3">
            <a:extLst>
              <a:ext uri="{FF2B5EF4-FFF2-40B4-BE49-F238E27FC236}">
                <a16:creationId xmlns:a16="http://schemas.microsoft.com/office/drawing/2014/main" id="{FBFC847D-ED33-43D7-8D04-6540DA8D4BD8}"/>
              </a:ext>
            </a:extLst>
          </p:cNvPr>
          <p:cNvPicPr>
            <a:picLocks noGrp="1"/>
          </p:cNvPicPr>
          <p:nvPr>
            <p:ph idx="1"/>
          </p:nvPr>
        </p:nvPicPr>
        <p:blipFill>
          <a:blip r:embed="rId3"/>
          <a:stretch>
            <a:fillRect/>
          </a:stretch>
        </p:blipFill>
        <p:spPr>
          <a:xfrm>
            <a:off x="3230242" y="1846263"/>
            <a:ext cx="5791842" cy="4022725"/>
          </a:xfrm>
          <a:prstGeom prst="rect">
            <a:avLst/>
          </a:prstGeom>
        </p:spPr>
      </p:pic>
    </p:spTree>
    <p:extLst>
      <p:ext uri="{BB962C8B-B14F-4D97-AF65-F5344CB8AC3E}">
        <p14:creationId xmlns:p14="http://schemas.microsoft.com/office/powerpoint/2010/main" val="1114326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27555"/>
            <a:ext cx="9133965" cy="2202889"/>
          </a:xfrm>
        </p:spPr>
        <p:txBody>
          <a:bodyPr>
            <a:normAutofit/>
          </a:bodyPr>
          <a:lstStyle/>
          <a:p>
            <a:pPr>
              <a:spcAft>
                <a:spcPts val="1800"/>
              </a:spcAft>
            </a:pPr>
            <a:r>
              <a:rPr lang="en-US" sz="4000">
                <a:solidFill>
                  <a:schemeClr val="bg1"/>
                </a:solidFill>
                <a:latin typeface="Arial" panose="020B0604020202020204" pitchFamily="34" charset="0"/>
                <a:cs typeface="Arial" panose="020B0604020202020204" pitchFamily="34" charset="0"/>
              </a:rPr>
              <a:t>Brainstorm – Annual Review </a:t>
            </a:r>
            <a:endParaRPr lang="en-AU" sz="4000">
              <a:solidFill>
                <a:schemeClr val="bg1"/>
              </a:solidFill>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4081132"/>
            <a:ext cx="3226399"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b="1">
              <a:latin typeface="Arial"/>
            </a:endParaRPr>
          </a:p>
          <a:p>
            <a:pPr marL="0" indent="0">
              <a:buNone/>
            </a:pPr>
            <a:r>
              <a:rPr lang="en-AU" b="1">
                <a:latin typeface="Arial"/>
              </a:rPr>
              <a:t>Leanne Muffet</a:t>
            </a:r>
            <a:br>
              <a:rPr lang="en-AU" sz="1800" b="1">
                <a:latin typeface="Arial"/>
                <a:ea typeface="+mn-ea"/>
                <a:cs typeface="+mn-cs"/>
              </a:rPr>
            </a:br>
            <a:r>
              <a:rPr lang="en-AU" sz="1800">
                <a:latin typeface="Arial"/>
                <a:ea typeface="+mn-ea"/>
                <a:cs typeface="+mn-cs"/>
              </a:rPr>
              <a:t>Independent Facilitator</a:t>
            </a:r>
            <a:endParaRPr lang="en-US"/>
          </a:p>
        </p:txBody>
      </p:sp>
    </p:spTree>
    <p:extLst>
      <p:ext uri="{BB962C8B-B14F-4D97-AF65-F5344CB8AC3E}">
        <p14:creationId xmlns:p14="http://schemas.microsoft.com/office/powerpoint/2010/main" val="3799632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27555"/>
            <a:ext cx="9133965" cy="2202889"/>
          </a:xfrm>
        </p:spPr>
        <p:txBody>
          <a:bodyPr>
            <a:normAutofit/>
          </a:bodyPr>
          <a:lstStyle/>
          <a:p>
            <a:pPr>
              <a:spcAft>
                <a:spcPts val="1800"/>
              </a:spcAft>
            </a:pPr>
            <a:r>
              <a:rPr lang="en-US" sz="4000">
                <a:solidFill>
                  <a:schemeClr val="bg1"/>
                </a:solidFill>
                <a:latin typeface="Arial" panose="020B0604020202020204" pitchFamily="34" charset="0"/>
                <a:cs typeface="Arial" panose="020B0604020202020204" pitchFamily="34" charset="0"/>
              </a:rPr>
              <a:t>Wrap up, recap and next steps</a:t>
            </a:r>
            <a:endParaRPr lang="en-AU" sz="4000">
              <a:solidFill>
                <a:schemeClr val="bg1"/>
              </a:solidFill>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4428604"/>
            <a:ext cx="3226399"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latin typeface="Arial"/>
              </a:rPr>
              <a:t>Chris Hanna</a:t>
            </a:r>
          </a:p>
          <a:p>
            <a:pPr marL="0" indent="0">
              <a:buNone/>
            </a:pPr>
            <a:r>
              <a:rPr lang="en-AU">
                <a:latin typeface="Arial"/>
              </a:rPr>
              <a:t>Manager, Corporate Affairs</a:t>
            </a:r>
            <a:endParaRPr lang="en-US"/>
          </a:p>
        </p:txBody>
      </p:sp>
    </p:spTree>
    <p:extLst>
      <p:ext uri="{BB962C8B-B14F-4D97-AF65-F5344CB8AC3E}">
        <p14:creationId xmlns:p14="http://schemas.microsoft.com/office/powerpoint/2010/main" val="4101548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27555"/>
            <a:ext cx="9133965" cy="2202889"/>
          </a:xfrm>
        </p:spPr>
        <p:txBody>
          <a:bodyPr>
            <a:normAutofit/>
          </a:bodyPr>
          <a:lstStyle/>
          <a:p>
            <a:pPr>
              <a:spcAft>
                <a:spcPts val="1800"/>
              </a:spcAft>
            </a:pPr>
            <a:r>
              <a:rPr lang="en-US" sz="4000">
                <a:solidFill>
                  <a:schemeClr val="bg1"/>
                </a:solidFill>
                <a:latin typeface="Arial" panose="020B0604020202020204" pitchFamily="34" charset="0"/>
                <a:cs typeface="Arial" panose="020B0604020202020204" pitchFamily="34" charset="0"/>
              </a:rPr>
              <a:t>CAP only session </a:t>
            </a:r>
            <a:endParaRPr lang="en-AU" sz="4000">
              <a:solidFill>
                <a:schemeClr val="bg1"/>
              </a:solidFill>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4428604"/>
            <a:ext cx="3226399"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latin typeface="Arial"/>
              </a:rPr>
              <a:t>Leanne Muffet</a:t>
            </a:r>
            <a:br>
              <a:rPr lang="en-AU" sz="1800" b="1">
                <a:latin typeface="Arial"/>
                <a:ea typeface="+mn-ea"/>
                <a:cs typeface="+mn-cs"/>
              </a:rPr>
            </a:br>
            <a:r>
              <a:rPr lang="en-AU" sz="1800">
                <a:latin typeface="Arial"/>
                <a:ea typeface="+mn-ea"/>
                <a:cs typeface="+mn-cs"/>
              </a:rPr>
              <a:t>Independent Facilitator</a:t>
            </a:r>
            <a:endParaRPr lang="en-US"/>
          </a:p>
        </p:txBody>
      </p:sp>
    </p:spTree>
    <p:extLst>
      <p:ext uri="{BB962C8B-B14F-4D97-AF65-F5344CB8AC3E}">
        <p14:creationId xmlns:p14="http://schemas.microsoft.com/office/powerpoint/2010/main" val="25192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69111"/>
            <a:ext cx="9133965" cy="2202889"/>
          </a:xfrm>
        </p:spPr>
        <p:txBody>
          <a:bodyPr/>
          <a:lstStyle/>
          <a:p>
            <a:pPr>
              <a:spcAft>
                <a:spcPts val="1800"/>
              </a:spcAft>
            </a:pPr>
            <a:r>
              <a:rPr lang="en-US">
                <a:solidFill>
                  <a:schemeClr val="bg1"/>
                </a:solidFill>
              </a:rPr>
              <a:t>Hot Topics </a:t>
            </a:r>
            <a:br>
              <a:rPr lang="en-US">
                <a:solidFill>
                  <a:schemeClr val="bg1"/>
                </a:solidFill>
              </a:rPr>
            </a:br>
            <a:br>
              <a:rPr lang="en-US">
                <a:solidFill>
                  <a:schemeClr val="bg1"/>
                </a:solidFill>
              </a:rPr>
            </a:br>
            <a:endParaRPr lang="en-AU">
              <a:solidFill>
                <a:schemeClr val="bg1"/>
              </a:solidFill>
            </a:endParaRPr>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3879964"/>
            <a:ext cx="3226399"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latin typeface="Arial"/>
              </a:rPr>
              <a:t>Leanne Muffet</a:t>
            </a:r>
            <a:br>
              <a:rPr lang="en-AU" sz="1800" b="1">
                <a:latin typeface="Arial"/>
                <a:ea typeface="+mn-ea"/>
                <a:cs typeface="+mn-cs"/>
              </a:rPr>
            </a:br>
            <a:r>
              <a:rPr lang="en-AU" sz="1800">
                <a:latin typeface="Arial"/>
                <a:ea typeface="+mn-ea"/>
                <a:cs typeface="+mn-cs"/>
              </a:rPr>
              <a:t>Independent Facilitator</a:t>
            </a:r>
            <a:endParaRPr lang="en-US"/>
          </a:p>
        </p:txBody>
      </p:sp>
    </p:spTree>
    <p:extLst>
      <p:ext uri="{BB962C8B-B14F-4D97-AF65-F5344CB8AC3E}">
        <p14:creationId xmlns:p14="http://schemas.microsoft.com/office/powerpoint/2010/main" val="272668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0EC2-19D1-E3A0-E39E-D39A824C4873}"/>
              </a:ext>
            </a:extLst>
          </p:cNvPr>
          <p:cNvSpPr>
            <a:spLocks noGrp="1"/>
          </p:cNvSpPr>
          <p:nvPr>
            <p:ph type="title"/>
          </p:nvPr>
        </p:nvSpPr>
        <p:spPr>
          <a:xfrm>
            <a:off x="485522" y="2369111"/>
            <a:ext cx="9133965" cy="2202889"/>
          </a:xfrm>
        </p:spPr>
        <p:txBody>
          <a:bodyPr/>
          <a:lstStyle/>
          <a:p>
            <a:pPr>
              <a:spcAft>
                <a:spcPts val="1800"/>
              </a:spcAft>
            </a:pPr>
            <a:r>
              <a:rPr lang="en-US">
                <a:solidFill>
                  <a:schemeClr val="bg1"/>
                </a:solidFill>
                <a:latin typeface="Arial" panose="020B0604020202020204" pitchFamily="34" charset="0"/>
                <a:cs typeface="Arial" panose="020B0604020202020204" pitchFamily="34" charset="0"/>
              </a:rPr>
              <a:t>Updates on ISP</a:t>
            </a:r>
            <a:br>
              <a:rPr lang="en-US">
                <a:solidFill>
                  <a:schemeClr val="bg1"/>
                </a:solidFill>
                <a:latin typeface="Arial" panose="020B0604020202020204" pitchFamily="34" charset="0"/>
                <a:cs typeface="Arial" panose="020B0604020202020204" pitchFamily="34" charset="0"/>
              </a:rPr>
            </a:br>
            <a:br>
              <a:rPr lang="en-US">
                <a:solidFill>
                  <a:schemeClr val="bg1"/>
                </a:solidFill>
                <a:latin typeface="Arial" panose="020B0604020202020204" pitchFamily="34" charset="0"/>
                <a:cs typeface="Arial" panose="020B0604020202020204" pitchFamily="34" charset="0"/>
              </a:rPr>
            </a:br>
            <a:endParaRPr lang="en-AU">
              <a:solidFill>
                <a:schemeClr val="bg1"/>
              </a:solidFill>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34973BE1-5C30-05F4-24DA-08E4CC9BC0A7}"/>
              </a:ext>
            </a:extLst>
          </p:cNvPr>
          <p:cNvSpPr txBox="1">
            <a:spLocks/>
          </p:cNvSpPr>
          <p:nvPr/>
        </p:nvSpPr>
        <p:spPr>
          <a:xfrm>
            <a:off x="485522" y="3879964"/>
            <a:ext cx="4287646" cy="1231270"/>
          </a:xfrm>
          <a:prstGeom prst="rect">
            <a:avLst/>
          </a:prstGeom>
        </p:spPr>
        <p:txBody>
          <a:bodyPr/>
          <a:lstStyle>
            <a:lvl1pPr marL="342900" indent="-342900" algn="l" defTabSz="457200" rtl="0" eaLnBrk="1" latinLnBrk="0" hangingPunct="1">
              <a:spcBef>
                <a:spcPts val="500"/>
              </a:spcBef>
              <a:spcAft>
                <a:spcPts val="500"/>
              </a:spcAft>
              <a:buClr>
                <a:schemeClr val="tx2"/>
              </a:buClr>
              <a:buFont typeface="Wingdings" charset="2"/>
              <a:buChar char="§"/>
              <a:defRPr sz="1800" kern="1200">
                <a:solidFill>
                  <a:schemeClr val="bg1"/>
                </a:solidFill>
                <a:latin typeface="+mn-lt"/>
                <a:ea typeface="+mn-ea"/>
                <a:cs typeface="+mn-cs"/>
              </a:defRPr>
            </a:lvl1pPr>
            <a:lvl2pPr marL="742950" indent="-285750" algn="l" defTabSz="457200" rtl="0" eaLnBrk="1" latinLnBrk="0" hangingPunct="1">
              <a:spcBef>
                <a:spcPts val="500"/>
              </a:spcBef>
              <a:spcAft>
                <a:spcPts val="500"/>
              </a:spcAft>
              <a:buClr>
                <a:schemeClr val="tx2"/>
              </a:buClr>
              <a:buFont typeface=".LucidaGrandeUI" charset="0"/>
              <a:buChar char="□"/>
              <a:defRPr sz="1600" kern="1200" baseline="0">
                <a:solidFill>
                  <a:schemeClr val="bg1"/>
                </a:solidFill>
                <a:latin typeface="+mn-lt"/>
                <a:ea typeface="+mn-ea"/>
                <a:cs typeface="+mn-cs"/>
              </a:defRPr>
            </a:lvl2pPr>
            <a:lvl3pPr marL="1143000" indent="-228600" algn="l" defTabSz="457200" rtl="0" eaLnBrk="1" latinLnBrk="0" hangingPunct="1">
              <a:spcBef>
                <a:spcPts val="500"/>
              </a:spcBef>
              <a:spcAft>
                <a:spcPts val="500"/>
              </a:spcAft>
              <a:buClr>
                <a:schemeClr val="tx2"/>
              </a:buClr>
              <a:buFont typeface=".AppleSystemUIFont" charset="-120"/>
              <a:buChar char="−"/>
              <a:defRPr sz="1400" kern="1200">
                <a:solidFill>
                  <a:schemeClr val="bg1"/>
                </a:solidFill>
                <a:latin typeface="+mn-lt"/>
                <a:ea typeface="+mn-ea"/>
                <a:cs typeface="+mn-cs"/>
              </a:defRPr>
            </a:lvl3pPr>
            <a:lvl4pPr marL="1600200" indent="-228600" algn="l" defTabSz="457200" rtl="0" eaLnBrk="1" latinLnBrk="0" hangingPunct="1">
              <a:spcBef>
                <a:spcPts val="500"/>
              </a:spcBef>
              <a:spcAft>
                <a:spcPts val="500"/>
              </a:spcAft>
              <a:buClr>
                <a:schemeClr val="tx2"/>
              </a:buClr>
              <a:buFont typeface="Arial" charset="0"/>
              <a:buChar char="•"/>
              <a:defRPr sz="1400" kern="1200">
                <a:solidFill>
                  <a:schemeClr val="bg1"/>
                </a:solidFill>
                <a:latin typeface="+mn-lt"/>
                <a:ea typeface="+mn-ea"/>
                <a:cs typeface="+mn-cs"/>
              </a:defRPr>
            </a:lvl4pPr>
            <a:lvl5pPr marL="2057400" indent="-228600" algn="l" defTabSz="457200" rtl="0" eaLnBrk="1" latinLnBrk="0" hangingPunct="1">
              <a:spcBef>
                <a:spcPts val="500"/>
              </a:spcBef>
              <a:spcAft>
                <a:spcPts val="500"/>
              </a:spcAft>
              <a:buClr>
                <a:schemeClr val="tx2"/>
              </a:buClr>
              <a:buFont typeface="ArialMT" charset="0"/>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latin typeface="Arial" panose="020B0604020202020204" pitchFamily="34" charset="0"/>
                <a:cs typeface="Arial" panose="020B0604020202020204" pitchFamily="34" charset="0"/>
              </a:rPr>
              <a:t>Brad Harrison </a:t>
            </a:r>
          </a:p>
          <a:p>
            <a:pPr marL="0" indent="0">
              <a:buNone/>
            </a:pPr>
            <a:r>
              <a:rPr lang="en-AU">
                <a:latin typeface="Arial" panose="020B0604020202020204" pitchFamily="34" charset="0"/>
                <a:cs typeface="Arial" panose="020B0604020202020204" pitchFamily="34" charset="0"/>
              </a:rPr>
              <a:t>Manager of Network Planning &amp;</a:t>
            </a:r>
          </a:p>
          <a:p>
            <a:pPr marL="0" indent="0">
              <a:buNone/>
            </a:pPr>
            <a:r>
              <a:rPr lang="en-AU" sz="1800" b="1">
                <a:latin typeface="Arial" panose="020B0604020202020204" pitchFamily="34" charset="0"/>
                <a:cs typeface="Arial" panose="020B0604020202020204" pitchFamily="34" charset="0"/>
              </a:rPr>
              <a:t>Mark Henley</a:t>
            </a:r>
          </a:p>
          <a:p>
            <a:pPr marL="0" indent="0">
              <a:buNone/>
            </a:pPr>
            <a:r>
              <a:rPr lang="en-AU">
                <a:latin typeface="Arial" panose="020B0604020202020204" pitchFamily="34" charset="0"/>
                <a:cs typeface="Arial" panose="020B0604020202020204" pitchFamily="34" charset="0"/>
              </a:rPr>
              <a:t>CAP Member  &amp; Chair National ISP Consumer Panel </a:t>
            </a:r>
            <a:r>
              <a:rPr lang="en-AU" sz="1800">
                <a:latin typeface="Arial" panose="020B0604020202020204" pitchFamily="34" charset="0"/>
                <a:cs typeface="Arial" panose="020B0604020202020204" pitchFamily="34" charset="0"/>
              </a:rPr>
              <a:t> </a:t>
            </a:r>
          </a:p>
          <a:p>
            <a:pPr marL="0" indent="0">
              <a:buNone/>
            </a:pPr>
            <a:br>
              <a:rPr lang="en-AU" sz="1800" b="1">
                <a:latin typeface="Arial"/>
                <a:ea typeface="+mn-ea"/>
                <a:cs typeface="+mn-cs"/>
              </a:rPr>
            </a:br>
            <a:endParaRPr lang="en-US"/>
          </a:p>
        </p:txBody>
      </p:sp>
    </p:spTree>
    <p:extLst>
      <p:ext uri="{BB962C8B-B14F-4D97-AF65-F5344CB8AC3E}">
        <p14:creationId xmlns:p14="http://schemas.microsoft.com/office/powerpoint/2010/main" val="208338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82C94-63C3-A24B-A8F6-04A150B5997D}" type="slidenum">
              <a:rPr kumimoji="0" lang="en-US" sz="1000" b="0" i="0" u="none" strike="noStrike" kern="1200" cap="none" spc="0" normalizeH="0" baseline="0" noProof="0" smtClean="0">
                <a:ln>
                  <a:noFill/>
                </a:ln>
                <a:solidFill>
                  <a:srgbClr val="2E3639"/>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2E3639"/>
              </a:solidFill>
              <a:effectLst/>
              <a:uLnTx/>
              <a:uFillTx/>
              <a:latin typeface="Arial"/>
              <a:ea typeface="+mn-ea"/>
              <a:cs typeface="+mn-cs"/>
            </a:endParaRPr>
          </a:p>
        </p:txBody>
      </p:sp>
      <p:sp>
        <p:nvSpPr>
          <p:cNvPr id="5" name="Title 3"/>
          <p:cNvSpPr>
            <a:spLocks noGrp="1"/>
          </p:cNvSpPr>
          <p:nvPr>
            <p:ph type="title"/>
          </p:nvPr>
        </p:nvSpPr>
        <p:spPr>
          <a:xfrm>
            <a:off x="485522" y="270345"/>
            <a:ext cx="6512177" cy="1031405"/>
          </a:xfrm>
        </p:spPr>
        <p:txBody>
          <a:bodyPr>
            <a:normAutofit fontScale="90000"/>
          </a:bodyPr>
          <a:lstStyle/>
          <a:p>
            <a:r>
              <a:rPr lang="en-US"/>
              <a:t>AEMO’s 2024 Integrated System Plan Outcomes </a:t>
            </a:r>
          </a:p>
        </p:txBody>
      </p:sp>
      <p:sp>
        <p:nvSpPr>
          <p:cNvPr id="18" name="Content Placeholder 17">
            <a:extLst>
              <a:ext uri="{FF2B5EF4-FFF2-40B4-BE49-F238E27FC236}">
                <a16:creationId xmlns:a16="http://schemas.microsoft.com/office/drawing/2014/main" id="{DC248AA4-E4D6-FBBF-E0BF-642D2760DF7D}"/>
              </a:ext>
            </a:extLst>
          </p:cNvPr>
          <p:cNvSpPr>
            <a:spLocks noGrp="1"/>
          </p:cNvSpPr>
          <p:nvPr>
            <p:ph idx="1"/>
          </p:nvPr>
        </p:nvSpPr>
        <p:spPr>
          <a:xfrm>
            <a:off x="429494" y="1510837"/>
            <a:ext cx="6777756" cy="2284779"/>
          </a:xfrm>
        </p:spPr>
        <p:txBody>
          <a:bodyPr/>
          <a:lstStyle/>
          <a:p>
            <a:pPr marL="0" indent="0">
              <a:buNone/>
            </a:pPr>
            <a:r>
              <a:rPr lang="en-US" b="1"/>
              <a:t>Changes from Draft to Final ISP</a:t>
            </a:r>
            <a:r>
              <a:rPr lang="en-US"/>
              <a:t> </a:t>
            </a:r>
          </a:p>
          <a:p>
            <a:r>
              <a:rPr lang="en-US"/>
              <a:t>Seven new national actionable projects in final ISP</a:t>
            </a:r>
          </a:p>
          <a:p>
            <a:r>
              <a:rPr lang="en-US"/>
              <a:t>SA Actionable Project - GEN</a:t>
            </a:r>
          </a:p>
          <a:p>
            <a:pPr marL="0" indent="0">
              <a:buNone/>
            </a:pPr>
            <a:endParaRPr lang="en-AU"/>
          </a:p>
        </p:txBody>
      </p:sp>
      <p:pic>
        <p:nvPicPr>
          <p:cNvPr id="2050" name="Picture 2">
            <a:extLst>
              <a:ext uri="{FF2B5EF4-FFF2-40B4-BE49-F238E27FC236}">
                <a16:creationId xmlns:a16="http://schemas.microsoft.com/office/drawing/2014/main" id="{466153DE-ED17-892E-4BC1-E02B64D92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2" y="-120905"/>
            <a:ext cx="5414308" cy="738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29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COVER PAGES - ASSORTED">
  <a:themeElements>
    <a:clrScheme name="Custom 6">
      <a:dk1>
        <a:srgbClr val="000000"/>
      </a:dk1>
      <a:lt1>
        <a:srgbClr val="FEFFFF"/>
      </a:lt1>
      <a:dk2>
        <a:srgbClr val="2E3639"/>
      </a:dk2>
      <a:lt2>
        <a:srgbClr val="DFDFDF"/>
      </a:lt2>
      <a:accent1>
        <a:srgbClr val="00B6A8"/>
      </a:accent1>
      <a:accent2>
        <a:srgbClr val="F79245"/>
      </a:accent2>
      <a:accent3>
        <a:srgbClr val="E1056D"/>
      </a:accent3>
      <a:accent4>
        <a:srgbClr val="5E277E"/>
      </a:accent4>
      <a:accent5>
        <a:srgbClr val="00ACEF"/>
      </a:accent5>
      <a:accent6>
        <a:srgbClr val="23AE39"/>
      </a:accent6>
      <a:hlink>
        <a:srgbClr val="2E3639"/>
      </a:hlink>
      <a:folHlink>
        <a:srgbClr val="6271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ENet Corporate PowerPoint Template" id="{C1055394-D58D-E54F-BFE6-8E32201D1C34}" vid="{F0355181-CB6F-2144-B372-2BC4739A33A1}"/>
    </a:ext>
  </a:extLst>
</a:theme>
</file>

<file path=ppt/theme/theme3.xml><?xml version="1.0" encoding="utf-8"?>
<a:theme xmlns:a="http://schemas.openxmlformats.org/drawingml/2006/main" name="3. CONTENT PAGES - MAROON">
  <a:themeElements>
    <a:clrScheme name="Custom 6">
      <a:dk1>
        <a:srgbClr val="000000"/>
      </a:dk1>
      <a:lt1>
        <a:srgbClr val="FEFFFF"/>
      </a:lt1>
      <a:dk2>
        <a:srgbClr val="2E3639"/>
      </a:dk2>
      <a:lt2>
        <a:srgbClr val="DFDFDF"/>
      </a:lt2>
      <a:accent1>
        <a:srgbClr val="00B6A8"/>
      </a:accent1>
      <a:accent2>
        <a:srgbClr val="F79245"/>
      </a:accent2>
      <a:accent3>
        <a:srgbClr val="E1056D"/>
      </a:accent3>
      <a:accent4>
        <a:srgbClr val="5E277E"/>
      </a:accent4>
      <a:accent5>
        <a:srgbClr val="00ACEF"/>
      </a:accent5>
      <a:accent6>
        <a:srgbClr val="23AE39"/>
      </a:accent6>
      <a:hlink>
        <a:srgbClr val="2E3639"/>
      </a:hlink>
      <a:folHlink>
        <a:srgbClr val="6271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3A0F8B-5CB9-A04B-82A6-20EE3F3EC9F9}" vid="{C50B4BD3-CE4B-F14A-AD5E-C33A4FB9D48B}"/>
    </a:ext>
  </a:extLst>
</a:theme>
</file>

<file path=ppt/theme/theme4.xml><?xml version="1.0" encoding="utf-8"?>
<a:theme xmlns:a="http://schemas.openxmlformats.org/drawingml/2006/main" name="2. CONTENT PAGES - WHITE">
  <a:themeElements>
    <a:clrScheme name="ElectraNet Corporate Theme">
      <a:dk1>
        <a:srgbClr val="2E3639"/>
      </a:dk1>
      <a:lt1>
        <a:srgbClr val="FEFFFF"/>
      </a:lt1>
      <a:dk2>
        <a:srgbClr val="2E3639"/>
      </a:dk2>
      <a:lt2>
        <a:srgbClr val="DFDFDF"/>
      </a:lt2>
      <a:accent1>
        <a:srgbClr val="2E3639"/>
      </a:accent1>
      <a:accent2>
        <a:srgbClr val="6B7479"/>
      </a:accent2>
      <a:accent3>
        <a:srgbClr val="BABDC0"/>
      </a:accent3>
      <a:accent4>
        <a:srgbClr val="690032"/>
      </a:accent4>
      <a:accent5>
        <a:srgbClr val="7D4353"/>
      </a:accent5>
      <a:accent6>
        <a:srgbClr val="9F747E"/>
      </a:accent6>
      <a:hlink>
        <a:srgbClr val="6B7479"/>
      </a:hlink>
      <a:folHlink>
        <a:srgbClr val="B9BD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ENet Corporate PowerPoint Template" id="{C1055394-D58D-E54F-BFE6-8E32201D1C34}" vid="{834B2828-59E6-5C47-B436-A758512B1F05}"/>
    </a:ext>
  </a:extLst>
</a:theme>
</file>

<file path=ppt/theme/theme5.xml><?xml version="1.0" encoding="utf-8"?>
<a:theme xmlns:a="http://schemas.openxmlformats.org/drawingml/2006/main" name="5. SECTION DIVIDERS - ASSORTED">
  <a:themeElements>
    <a:clrScheme name="Custom 6">
      <a:dk1>
        <a:srgbClr val="000000"/>
      </a:dk1>
      <a:lt1>
        <a:srgbClr val="FEFFFF"/>
      </a:lt1>
      <a:dk2>
        <a:srgbClr val="2E3639"/>
      </a:dk2>
      <a:lt2>
        <a:srgbClr val="DFDFDF"/>
      </a:lt2>
      <a:accent1>
        <a:srgbClr val="00B6A8"/>
      </a:accent1>
      <a:accent2>
        <a:srgbClr val="F79245"/>
      </a:accent2>
      <a:accent3>
        <a:srgbClr val="E1056D"/>
      </a:accent3>
      <a:accent4>
        <a:srgbClr val="5E277E"/>
      </a:accent4>
      <a:accent5>
        <a:srgbClr val="00ACEF"/>
      </a:accent5>
      <a:accent6>
        <a:srgbClr val="23AE39"/>
      </a:accent6>
      <a:hlink>
        <a:srgbClr val="2E3639"/>
      </a:hlink>
      <a:folHlink>
        <a:srgbClr val="6271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ENet Corporate PowerPoint Template" id="{C1055394-D58D-E54F-BFE6-8E32201D1C34}" vid="{079E7678-814A-2443-AEEE-8F6D84742BE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Retrospect">
  <a:themeElements>
    <a:clrScheme name="Custom 3">
      <a:dk1>
        <a:sysClr val="windowText" lastClr="000000"/>
      </a:dk1>
      <a:lt1>
        <a:sysClr val="window" lastClr="FFFFFF"/>
      </a:lt1>
      <a:dk2>
        <a:srgbClr val="696464"/>
      </a:dk2>
      <a:lt2>
        <a:srgbClr val="E9E5DC"/>
      </a:lt2>
      <a:accent1>
        <a:srgbClr val="D3CE92"/>
      </a:accent1>
      <a:accent2>
        <a:srgbClr val="CB133F"/>
      </a:accent2>
      <a:accent3>
        <a:srgbClr val="D3CE92"/>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087A5FEBF91145A0C21521E73999C6" ma:contentTypeVersion="15" ma:contentTypeDescription="Create a new document." ma:contentTypeScope="" ma:versionID="2dd3b731454808ef18eccd9a1757a455">
  <xsd:schema xmlns:xsd="http://www.w3.org/2001/XMLSchema" xmlns:xs="http://www.w3.org/2001/XMLSchema" xmlns:p="http://schemas.microsoft.com/office/2006/metadata/properties" xmlns:ns2="cc573a6e-1439-4666-bc7f-ba93c94abb01" xmlns:ns3="03130e52-9964-4b9e-bed8-5d06685f809b" targetNamespace="http://schemas.microsoft.com/office/2006/metadata/properties" ma:root="true" ma:fieldsID="ac7d06d14c3b904d1d921b5d0ef6cadc" ns2:_="" ns3:_="">
    <xsd:import namespace="cc573a6e-1439-4666-bc7f-ba93c94abb01"/>
    <xsd:import namespace="03130e52-9964-4b9e-bed8-5d06685f80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73a6e-1439-4666-bc7f-ba93c94abb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dcb3928-98fe-45c2-b1b5-7ed5a1e82c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130e52-9964-4b9e-bed8-5d06685f809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c252ad8-7748-4b29-bee3-9ed31ae8d2aa}" ma:internalName="TaxCatchAll" ma:showField="CatchAllData" ma:web="03130e52-9964-4b9e-bed8-5d06685f80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3130e52-9964-4b9e-bed8-5d06685f809b" xsi:nil="true"/>
    <lcf76f155ced4ddcb4097134ff3c332f xmlns="cc573a6e-1439-4666-bc7f-ba93c94abb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7AB7C0-D1A0-424F-B0A6-21190DD667C7}">
  <ds:schemaRefs>
    <ds:schemaRef ds:uri="http://schemas.microsoft.com/sharepoint/v3/contenttype/forms"/>
  </ds:schemaRefs>
</ds:datastoreItem>
</file>

<file path=customXml/itemProps2.xml><?xml version="1.0" encoding="utf-8"?>
<ds:datastoreItem xmlns:ds="http://schemas.openxmlformats.org/officeDocument/2006/customXml" ds:itemID="{5321F000-97D7-4993-88F7-EB4AD27DB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573a6e-1439-4666-bc7f-ba93c94abb01"/>
    <ds:schemaRef ds:uri="03130e52-9964-4b9e-bed8-5d06685f8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2A359C-B6E7-4BAF-A78B-15A043537058}">
  <ds:schemaRefs>
    <ds:schemaRef ds:uri="03130e52-9964-4b9e-bed8-5d06685f809b"/>
    <ds:schemaRef ds:uri="cc573a6e-1439-4666-bc7f-ba93c94abb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4110</Words>
  <Application>Microsoft Office PowerPoint</Application>
  <PresentationFormat>Widescreen</PresentationFormat>
  <Paragraphs>355</Paragraphs>
  <Slides>65</Slides>
  <Notes>16</Notes>
  <HiddenSlides>0</HiddenSlides>
  <MMClips>0</MMClips>
  <ScaleCrop>false</ScaleCrop>
  <HeadingPairs>
    <vt:vector size="4" baseType="variant">
      <vt:variant>
        <vt:lpstr>Theme</vt:lpstr>
      </vt:variant>
      <vt:variant>
        <vt:i4>7</vt:i4>
      </vt:variant>
      <vt:variant>
        <vt:lpstr>Slide Titles</vt:lpstr>
      </vt:variant>
      <vt:variant>
        <vt:i4>65</vt:i4>
      </vt:variant>
    </vt:vector>
  </HeadingPairs>
  <TitlesOfParts>
    <vt:vector size="72" baseType="lpstr">
      <vt:lpstr>Office Theme</vt:lpstr>
      <vt:lpstr>1. COVER PAGES - ASSORTED</vt:lpstr>
      <vt:lpstr>3. CONTENT PAGES - MAROON</vt:lpstr>
      <vt:lpstr>2. CONTENT PAGES - WHITE</vt:lpstr>
      <vt:lpstr>5. SECTION DIVIDERS - ASSORTED</vt:lpstr>
      <vt:lpstr>Office Theme</vt:lpstr>
      <vt:lpstr>Retrospect</vt:lpstr>
      <vt:lpstr>Consumer Advisory Panel  Meeting 34</vt:lpstr>
      <vt:lpstr>Greeting and Acknowledgement of Country</vt:lpstr>
      <vt:lpstr>Acknowledgement of Country</vt:lpstr>
      <vt:lpstr>Agenda Outline</vt:lpstr>
      <vt:lpstr>Action Items</vt:lpstr>
      <vt:lpstr>Reflections on the breakfast briefing </vt:lpstr>
      <vt:lpstr>Hot Topics   </vt:lpstr>
      <vt:lpstr>Updates on ISP  </vt:lpstr>
      <vt:lpstr>AEMO’s 2024 Integrated System Plan Outcomes </vt:lpstr>
      <vt:lpstr>AEMO’s 2024 Integrated System Plan Outcomes </vt:lpstr>
      <vt:lpstr>AEMO Consultation – 2026 Integrated System Plan  (Three key processes)</vt:lpstr>
      <vt:lpstr>AEMO Consultation – 2026 Integrated System Plan </vt:lpstr>
      <vt:lpstr>GEN - Regulated Investment Test for Transmission</vt:lpstr>
      <vt:lpstr>GEN - Regulated Investment Test for Transmission</vt:lpstr>
      <vt:lpstr>Update on ISP  (Integrated System Plan)</vt:lpstr>
      <vt:lpstr>PowerPoint Presentation</vt:lpstr>
      <vt:lpstr>Globally: $1.1trn a year needed between now and the middle of the century for Grids and Storage.</vt:lpstr>
      <vt:lpstr>What is the ISP?</vt:lpstr>
      <vt:lpstr>ISP Requirements (what’s in and who says?)</vt:lpstr>
      <vt:lpstr>ISP Development cycle: Scenarios       draft IASR (Dec24)     Final IASR, Methodology  Draft ISP (Dec25)      Final ISP(June 2026) </vt:lpstr>
      <vt:lpstr>Best graph in 2024 ISP!</vt:lpstr>
      <vt:lpstr>Overview: ISP Major Projects CAP involvement 2024</vt:lpstr>
      <vt:lpstr>PowerPoint Presentation</vt:lpstr>
      <vt:lpstr>2024 ISP Summary</vt:lpstr>
      <vt:lpstr>ElectraNet CAP role</vt:lpstr>
      <vt:lpstr>Current Status: 2026 ISP and Beyond</vt:lpstr>
      <vt:lpstr>2024 ISP Scenarios (X-axis is Energy Sector contribution to decarbonization)</vt:lpstr>
      <vt:lpstr>  Scenarios for 2026 ISP</vt:lpstr>
      <vt:lpstr>Considerations for Consumers</vt:lpstr>
      <vt:lpstr>Next Steps – for CAP?</vt:lpstr>
      <vt:lpstr>Findings on Codesign Workshop   Alycia Martin + Leanne Muffet</vt:lpstr>
      <vt:lpstr>PowerPoint Presentation</vt:lpstr>
      <vt:lpstr>Green Energy Network (GEN) project</vt:lpstr>
      <vt:lpstr>Revenue Proposal (part a)</vt:lpstr>
      <vt:lpstr>Revenue Proposal (part b)</vt:lpstr>
      <vt:lpstr>Next Steps</vt:lpstr>
      <vt:lpstr>Presentation </vt:lpstr>
      <vt:lpstr>SA Energy Affordability</vt:lpstr>
      <vt:lpstr>SA Energy Affordability </vt:lpstr>
      <vt:lpstr>AER Q3 2023/24 - debt and payment difficulty data</vt:lpstr>
      <vt:lpstr>AER debt and hardship data</vt:lpstr>
      <vt:lpstr>AER Q3 2023/24 data</vt:lpstr>
      <vt:lpstr>Retail TOU customers in SA</vt:lpstr>
      <vt:lpstr>Energy Affordability – effective unit price</vt:lpstr>
      <vt:lpstr>SA Effective Electricity Prices</vt:lpstr>
      <vt:lpstr>Energy Price increases</vt:lpstr>
      <vt:lpstr>Network Costs – highest % in NEM jurisdictions</vt:lpstr>
      <vt:lpstr>DMO cost stack analysis by DNSP</vt:lpstr>
      <vt:lpstr>VDO Cost stack</vt:lpstr>
      <vt:lpstr>Need for additional energy consumer protections</vt:lpstr>
      <vt:lpstr>SA households paying above the DMO</vt:lpstr>
      <vt:lpstr>‘Average’ annual Usage</vt:lpstr>
      <vt:lpstr>Annual grid usage - NEM</vt:lpstr>
      <vt:lpstr>SA - Declining Residential Grid consumption </vt:lpstr>
      <vt:lpstr>Declining grid consumption Nationally</vt:lpstr>
      <vt:lpstr>National AEMO residential demand forecast</vt:lpstr>
      <vt:lpstr>Payment Plan and Hardship customer Grid usage</vt:lpstr>
      <vt:lpstr>Grid usage by customer group in SA</vt:lpstr>
      <vt:lpstr>Solar vs non solar usage</vt:lpstr>
      <vt:lpstr>Effective Prices for solar vs non-solar in SA</vt:lpstr>
      <vt:lpstr>TOU Prices largely align with flat tariffs</vt:lpstr>
      <vt:lpstr>SA TOU customers paying more than the DMO</vt:lpstr>
      <vt:lpstr>Brainstorm – Annual Review </vt:lpstr>
      <vt:lpstr>Wrap up, recap and next steps</vt:lpstr>
      <vt:lpstr>CAP only session </vt:lpstr>
    </vt:vector>
  </TitlesOfParts>
  <Company>ElectraNet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Advisory Panel  Meeting 34</dc:title>
  <dc:creator>Martin, Alycia (ENet)</dc:creator>
  <cp:lastModifiedBy>Hanna, Chris (ENet)</cp:lastModifiedBy>
  <cp:revision>3</cp:revision>
  <dcterms:created xsi:type="dcterms:W3CDTF">2024-08-12T00:20:01Z</dcterms:created>
  <dcterms:modified xsi:type="dcterms:W3CDTF">2025-04-02T01:11:03Z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0x0101003F087A5FEBF91145A0C21521E73999C6</vt:lpwstr>
  </property>
  <property fmtid="{D5CDD505-2E9C-101B-9397-08002B2CF9AE}" pid="3" name="MediaServiceImageTags">
    <vt:lpwstr/>
  </property>
</Properties>
</file>